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8" r:id="rId4"/>
    <p:sldId id="290" r:id="rId5"/>
    <p:sldId id="291" r:id="rId6"/>
    <p:sldId id="292" r:id="rId7"/>
    <p:sldId id="289" r:id="rId8"/>
    <p:sldId id="259" r:id="rId9"/>
    <p:sldId id="294" r:id="rId10"/>
    <p:sldId id="295" r:id="rId11"/>
    <p:sldId id="262" r:id="rId12"/>
    <p:sldId id="296" r:id="rId13"/>
    <p:sldId id="273" r:id="rId14"/>
    <p:sldId id="287" r:id="rId15"/>
    <p:sldId id="274" r:id="rId16"/>
    <p:sldId id="297" r:id="rId17"/>
    <p:sldId id="275" r:id="rId18"/>
    <p:sldId id="298" r:id="rId19"/>
    <p:sldId id="279" r:id="rId20"/>
    <p:sldId id="280" r:id="rId21"/>
    <p:sldId id="281" r:id="rId22"/>
    <p:sldId id="283" r:id="rId23"/>
    <p:sldId id="285" r:id="rId24"/>
    <p:sldId id="286" r:id="rId25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E5F4B38-FA2D-45FB-BC64-1460FC713568}">
          <p14:sldIdLst>
            <p14:sldId id="256"/>
            <p14:sldId id="257"/>
            <p14:sldId id="288"/>
            <p14:sldId id="290"/>
            <p14:sldId id="291"/>
            <p14:sldId id="292"/>
            <p14:sldId id="289"/>
            <p14:sldId id="259"/>
            <p14:sldId id="294"/>
            <p14:sldId id="295"/>
            <p14:sldId id="262"/>
            <p14:sldId id="296"/>
            <p14:sldId id="273"/>
          </p14:sldIdLst>
        </p14:section>
        <p14:section name="未命名的章節" id="{9FF20D9F-719F-44A4-A4FE-DA8DBC4A3AD1}">
          <p14:sldIdLst/>
        </p14:section>
        <p14:section name="未命名的章節" id="{941D7DD1-B55A-4FC3-84D4-732D89FBE460}">
          <p14:sldIdLst>
            <p14:sldId id="287"/>
            <p14:sldId id="274"/>
            <p14:sldId id="297"/>
            <p14:sldId id="275"/>
            <p14:sldId id="298"/>
            <p14:sldId id="279"/>
            <p14:sldId id="280"/>
            <p14:sldId id="281"/>
            <p14:sldId id="283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0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95F17-B249-4B40-BEBA-B80A1F4680E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7C0366-BDB1-44D8-B892-ECBC4ADC8442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協助遠距教學課程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62803E-467F-4D37-92D7-1B5C93FD970F}" type="parTrans" cxnId="{513DBED1-FBDD-4D89-AA90-3A7B6BA379E3}">
      <dgm:prSet/>
      <dgm:spPr/>
      <dgm:t>
        <a:bodyPr/>
        <a:lstStyle/>
        <a:p>
          <a:endParaRPr lang="zh-TW" altLang="en-US"/>
        </a:p>
      </dgm:t>
    </dgm:pt>
    <dgm:pt modelId="{5E4C2A8B-B925-4319-914F-9BAAD25B8B74}" type="sibTrans" cxnId="{513DBED1-FBDD-4D89-AA90-3A7B6BA379E3}">
      <dgm:prSet/>
      <dgm:spPr/>
      <dgm:t>
        <a:bodyPr/>
        <a:lstStyle/>
        <a:p>
          <a:endParaRPr lang="zh-TW" altLang="en-US"/>
        </a:p>
      </dgm:t>
    </dgm:pt>
    <dgm:pt modelId="{5A5F32D3-4217-4C21-8CD4-9DBCE82FB598}">
      <dgm:prSet phldrT="[文字]" custT="1"/>
      <dgm:spPr/>
      <dgm:t>
        <a:bodyPr/>
        <a:lstStyle/>
        <a:p>
          <a:pPr algn="ctr"/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協助課業輔導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一般課程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86F23E-7C04-413C-B497-41C0A2C24D90}" type="parTrans" cxnId="{5E7B1B09-0B4E-4670-8644-29EF7653B9BE}">
      <dgm:prSet/>
      <dgm:spPr/>
      <dgm:t>
        <a:bodyPr/>
        <a:lstStyle/>
        <a:p>
          <a:endParaRPr lang="zh-TW" altLang="en-US"/>
        </a:p>
      </dgm:t>
    </dgm:pt>
    <dgm:pt modelId="{1062BC72-F0DB-4A88-9512-2F4312A33309}" type="sibTrans" cxnId="{5E7B1B09-0B4E-4670-8644-29EF7653B9BE}">
      <dgm:prSet/>
      <dgm:spPr/>
      <dgm:t>
        <a:bodyPr/>
        <a:lstStyle/>
        <a:p>
          <a:endParaRPr lang="zh-TW" altLang="en-US"/>
        </a:p>
      </dgm:t>
    </dgm:pt>
    <dgm:pt modelId="{EC8DEED1-C5D9-4C2D-BDFC-8032FB314B69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 協助證照輔導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5D8DD7-4AE3-4D8A-A58F-E5F59C77EA83}" type="sibTrans" cxnId="{72F64FA2-500B-47C8-94DB-096F0039C797}">
      <dgm:prSet/>
      <dgm:spPr/>
      <dgm:t>
        <a:bodyPr/>
        <a:lstStyle/>
        <a:p>
          <a:endParaRPr lang="zh-TW" altLang="en-US"/>
        </a:p>
      </dgm:t>
    </dgm:pt>
    <dgm:pt modelId="{A50D1373-CC71-42D0-92F9-AAD7249E2A06}" type="parTrans" cxnId="{72F64FA2-500B-47C8-94DB-096F0039C797}">
      <dgm:prSet/>
      <dgm:spPr/>
      <dgm:t>
        <a:bodyPr/>
        <a:lstStyle/>
        <a:p>
          <a:endParaRPr lang="zh-TW" altLang="en-US"/>
        </a:p>
      </dgm:t>
    </dgm:pt>
    <dgm:pt modelId="{FC7EB8E1-A891-46E5-B76A-5606AFCA1511}" type="pres">
      <dgm:prSet presAssocID="{F8E95F17-B249-4B40-BEBA-B80A1F4680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9B0673-B51E-47A3-BCB2-B35443C50308}" type="pres">
      <dgm:prSet presAssocID="{F8E95F17-B249-4B40-BEBA-B80A1F4680E4}" presName="Name1" presStyleCnt="0"/>
      <dgm:spPr/>
    </dgm:pt>
    <dgm:pt modelId="{713BDF00-1495-42A7-9442-DF6FA8692062}" type="pres">
      <dgm:prSet presAssocID="{F8E95F17-B249-4B40-BEBA-B80A1F4680E4}" presName="cycle" presStyleCnt="0"/>
      <dgm:spPr/>
    </dgm:pt>
    <dgm:pt modelId="{55DABB06-AE4B-4D5F-80C8-C24764CECEB2}" type="pres">
      <dgm:prSet presAssocID="{F8E95F17-B249-4B40-BEBA-B80A1F4680E4}" presName="srcNode" presStyleLbl="node1" presStyleIdx="0" presStyleCnt="3"/>
      <dgm:spPr/>
    </dgm:pt>
    <dgm:pt modelId="{D430CB08-1459-455E-BC98-93CD3E6E5009}" type="pres">
      <dgm:prSet presAssocID="{F8E95F17-B249-4B40-BEBA-B80A1F4680E4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47A08FAE-2B8D-4577-BA81-99F21EBB7E2E}" type="pres">
      <dgm:prSet presAssocID="{F8E95F17-B249-4B40-BEBA-B80A1F4680E4}" presName="extraNode" presStyleLbl="node1" presStyleIdx="0" presStyleCnt="3"/>
      <dgm:spPr/>
    </dgm:pt>
    <dgm:pt modelId="{DD273E42-547E-4C59-BB1A-C1C112578688}" type="pres">
      <dgm:prSet presAssocID="{F8E95F17-B249-4B40-BEBA-B80A1F4680E4}" presName="dstNode" presStyleLbl="node1" presStyleIdx="0" presStyleCnt="3"/>
      <dgm:spPr/>
    </dgm:pt>
    <dgm:pt modelId="{C31C4DC3-6171-4F35-8C48-A7672AFE215A}" type="pres">
      <dgm:prSet presAssocID="{EC8DEED1-C5D9-4C2D-BDFC-8032FB314B6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46C2F3-D39B-4D1E-8BC7-EF55A2DCD9CA}" type="pres">
      <dgm:prSet presAssocID="{EC8DEED1-C5D9-4C2D-BDFC-8032FB314B69}" presName="accent_1" presStyleCnt="0"/>
      <dgm:spPr/>
    </dgm:pt>
    <dgm:pt modelId="{0DF4ABDC-96D3-447E-8E86-02639365805A}" type="pres">
      <dgm:prSet presAssocID="{EC8DEED1-C5D9-4C2D-BDFC-8032FB314B69}" presName="accentRepeatNode" presStyleLbl="solidFgAcc1" presStyleIdx="0" presStyleCnt="3" custScaleX="124840" custScaleY="126922" custLinFactNeighborX="-1638" custLinFactNeighborY="-4543"/>
      <dgm:spPr/>
    </dgm:pt>
    <dgm:pt modelId="{3DCFD17B-F575-4BFC-95A2-0A23E3EFA491}" type="pres">
      <dgm:prSet presAssocID="{B97C0366-BDB1-44D8-B892-ECBC4ADC844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E9DFE6-C080-41F9-94A7-1100EBAE3871}" type="pres">
      <dgm:prSet presAssocID="{B97C0366-BDB1-44D8-B892-ECBC4ADC8442}" presName="accent_2" presStyleCnt="0"/>
      <dgm:spPr/>
    </dgm:pt>
    <dgm:pt modelId="{052B9706-7026-488C-84FB-DC5D55BFE9F3}" type="pres">
      <dgm:prSet presAssocID="{B97C0366-BDB1-44D8-B892-ECBC4ADC8442}" presName="accentRepeatNode" presStyleLbl="solidFgAcc1" presStyleIdx="1" presStyleCnt="3" custScaleX="135531" custScaleY="132587"/>
      <dgm:spPr/>
    </dgm:pt>
    <dgm:pt modelId="{65351551-4955-4459-9934-9299CF4CED16}" type="pres">
      <dgm:prSet presAssocID="{5A5F32D3-4217-4C21-8CD4-9DBCE82FB59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989B13-E879-42FA-8A7E-37F35033BAF9}" type="pres">
      <dgm:prSet presAssocID="{5A5F32D3-4217-4C21-8CD4-9DBCE82FB598}" presName="accent_3" presStyleCnt="0"/>
      <dgm:spPr/>
    </dgm:pt>
    <dgm:pt modelId="{69C5E95C-E880-405A-9599-9A603C566E80}" type="pres">
      <dgm:prSet presAssocID="{5A5F32D3-4217-4C21-8CD4-9DBCE82FB598}" presName="accentRepeatNode" presStyleLbl="solidFgAcc1" presStyleIdx="2" presStyleCnt="3" custScaleX="134151" custScaleY="141093"/>
      <dgm:spPr/>
    </dgm:pt>
  </dgm:ptLst>
  <dgm:cxnLst>
    <dgm:cxn modelId="{2802E114-F49A-4A7D-B173-836E28130DFB}" type="presOf" srcId="{EC8DEED1-C5D9-4C2D-BDFC-8032FB314B69}" destId="{C31C4DC3-6171-4F35-8C48-A7672AFE215A}" srcOrd="0" destOrd="0" presId="urn:microsoft.com/office/officeart/2008/layout/VerticalCurvedList"/>
    <dgm:cxn modelId="{307FC48D-74FD-41CC-82AE-C3DD50F76E7B}" type="presOf" srcId="{B97C0366-BDB1-44D8-B892-ECBC4ADC8442}" destId="{3DCFD17B-F575-4BFC-95A2-0A23E3EFA491}" srcOrd="0" destOrd="0" presId="urn:microsoft.com/office/officeart/2008/layout/VerticalCurvedList"/>
    <dgm:cxn modelId="{F3155646-FA14-451B-AD06-24711122E424}" type="presOf" srcId="{5A5F32D3-4217-4C21-8CD4-9DBCE82FB598}" destId="{65351551-4955-4459-9934-9299CF4CED16}" srcOrd="0" destOrd="0" presId="urn:microsoft.com/office/officeart/2008/layout/VerticalCurvedList"/>
    <dgm:cxn modelId="{72F64FA2-500B-47C8-94DB-096F0039C797}" srcId="{F8E95F17-B249-4B40-BEBA-B80A1F4680E4}" destId="{EC8DEED1-C5D9-4C2D-BDFC-8032FB314B69}" srcOrd="0" destOrd="0" parTransId="{A50D1373-CC71-42D0-92F9-AAD7249E2A06}" sibTransId="{CC5D8DD7-4AE3-4D8A-A58F-E5F59C77EA83}"/>
    <dgm:cxn modelId="{BD84EAAC-2AFC-4FEB-B7A1-EE90CCE26B15}" type="presOf" srcId="{F8E95F17-B249-4B40-BEBA-B80A1F4680E4}" destId="{FC7EB8E1-A891-46E5-B76A-5606AFCA1511}" srcOrd="0" destOrd="0" presId="urn:microsoft.com/office/officeart/2008/layout/VerticalCurvedList"/>
    <dgm:cxn modelId="{5E7B1B09-0B4E-4670-8644-29EF7653B9BE}" srcId="{F8E95F17-B249-4B40-BEBA-B80A1F4680E4}" destId="{5A5F32D3-4217-4C21-8CD4-9DBCE82FB598}" srcOrd="2" destOrd="0" parTransId="{CF86F23E-7C04-413C-B497-41C0A2C24D90}" sibTransId="{1062BC72-F0DB-4A88-9512-2F4312A33309}"/>
    <dgm:cxn modelId="{91271F62-0D03-43AE-8922-7BE6A8E55059}" type="presOf" srcId="{CC5D8DD7-4AE3-4D8A-A58F-E5F59C77EA83}" destId="{D430CB08-1459-455E-BC98-93CD3E6E5009}" srcOrd="0" destOrd="0" presId="urn:microsoft.com/office/officeart/2008/layout/VerticalCurvedList"/>
    <dgm:cxn modelId="{513DBED1-FBDD-4D89-AA90-3A7B6BA379E3}" srcId="{F8E95F17-B249-4B40-BEBA-B80A1F4680E4}" destId="{B97C0366-BDB1-44D8-B892-ECBC4ADC8442}" srcOrd="1" destOrd="0" parTransId="{5A62803E-467F-4D37-92D7-1B5C93FD970F}" sibTransId="{5E4C2A8B-B925-4319-914F-9BAAD25B8B74}"/>
    <dgm:cxn modelId="{A8E1DF29-FBD9-408A-B003-DD2D9CFCE32A}" type="presParOf" srcId="{FC7EB8E1-A891-46E5-B76A-5606AFCA1511}" destId="{2F9B0673-B51E-47A3-BCB2-B35443C50308}" srcOrd="0" destOrd="0" presId="urn:microsoft.com/office/officeart/2008/layout/VerticalCurvedList"/>
    <dgm:cxn modelId="{60F83C82-9D08-4CBE-9332-207E3BD8E15D}" type="presParOf" srcId="{2F9B0673-B51E-47A3-BCB2-B35443C50308}" destId="{713BDF00-1495-42A7-9442-DF6FA8692062}" srcOrd="0" destOrd="0" presId="urn:microsoft.com/office/officeart/2008/layout/VerticalCurvedList"/>
    <dgm:cxn modelId="{0117A650-7CBE-434D-9C00-69E9B260973D}" type="presParOf" srcId="{713BDF00-1495-42A7-9442-DF6FA8692062}" destId="{55DABB06-AE4B-4D5F-80C8-C24764CECEB2}" srcOrd="0" destOrd="0" presId="urn:microsoft.com/office/officeart/2008/layout/VerticalCurvedList"/>
    <dgm:cxn modelId="{13ED1016-168F-4236-8A5D-E4312BA1B9B3}" type="presParOf" srcId="{713BDF00-1495-42A7-9442-DF6FA8692062}" destId="{D430CB08-1459-455E-BC98-93CD3E6E5009}" srcOrd="1" destOrd="0" presId="urn:microsoft.com/office/officeart/2008/layout/VerticalCurvedList"/>
    <dgm:cxn modelId="{A735160A-9BF6-4FED-848E-339FFFF7CC80}" type="presParOf" srcId="{713BDF00-1495-42A7-9442-DF6FA8692062}" destId="{47A08FAE-2B8D-4577-BA81-99F21EBB7E2E}" srcOrd="2" destOrd="0" presId="urn:microsoft.com/office/officeart/2008/layout/VerticalCurvedList"/>
    <dgm:cxn modelId="{BF4028C3-A4EB-44A8-9E6D-66DDDBCD4921}" type="presParOf" srcId="{713BDF00-1495-42A7-9442-DF6FA8692062}" destId="{DD273E42-547E-4C59-BB1A-C1C112578688}" srcOrd="3" destOrd="0" presId="urn:microsoft.com/office/officeart/2008/layout/VerticalCurvedList"/>
    <dgm:cxn modelId="{9CD3B55F-B8F0-44A9-BAF6-721E6C59EDE3}" type="presParOf" srcId="{2F9B0673-B51E-47A3-BCB2-B35443C50308}" destId="{C31C4DC3-6171-4F35-8C48-A7672AFE215A}" srcOrd="1" destOrd="0" presId="urn:microsoft.com/office/officeart/2008/layout/VerticalCurvedList"/>
    <dgm:cxn modelId="{AE8EBDBC-E618-4FAB-8797-D3B55B54C431}" type="presParOf" srcId="{2F9B0673-B51E-47A3-BCB2-B35443C50308}" destId="{4E46C2F3-D39B-4D1E-8BC7-EF55A2DCD9CA}" srcOrd="2" destOrd="0" presId="urn:microsoft.com/office/officeart/2008/layout/VerticalCurvedList"/>
    <dgm:cxn modelId="{4D43B44F-5576-4626-8604-15902106B1BA}" type="presParOf" srcId="{4E46C2F3-D39B-4D1E-8BC7-EF55A2DCD9CA}" destId="{0DF4ABDC-96D3-447E-8E86-02639365805A}" srcOrd="0" destOrd="0" presId="urn:microsoft.com/office/officeart/2008/layout/VerticalCurvedList"/>
    <dgm:cxn modelId="{B5D3B7B1-631F-400B-B114-6D1F93895164}" type="presParOf" srcId="{2F9B0673-B51E-47A3-BCB2-B35443C50308}" destId="{3DCFD17B-F575-4BFC-95A2-0A23E3EFA491}" srcOrd="3" destOrd="0" presId="urn:microsoft.com/office/officeart/2008/layout/VerticalCurvedList"/>
    <dgm:cxn modelId="{1F68C2A2-61CA-494D-BCBD-64F15116AA7E}" type="presParOf" srcId="{2F9B0673-B51E-47A3-BCB2-B35443C50308}" destId="{D6E9DFE6-C080-41F9-94A7-1100EBAE3871}" srcOrd="4" destOrd="0" presId="urn:microsoft.com/office/officeart/2008/layout/VerticalCurvedList"/>
    <dgm:cxn modelId="{B6AC15E0-3C27-4B72-8529-13564DE86BA5}" type="presParOf" srcId="{D6E9DFE6-C080-41F9-94A7-1100EBAE3871}" destId="{052B9706-7026-488C-84FB-DC5D55BFE9F3}" srcOrd="0" destOrd="0" presId="urn:microsoft.com/office/officeart/2008/layout/VerticalCurvedList"/>
    <dgm:cxn modelId="{960BE640-D6F5-40B7-8DBC-E69CDFFFAF26}" type="presParOf" srcId="{2F9B0673-B51E-47A3-BCB2-B35443C50308}" destId="{65351551-4955-4459-9934-9299CF4CED16}" srcOrd="5" destOrd="0" presId="urn:microsoft.com/office/officeart/2008/layout/VerticalCurvedList"/>
    <dgm:cxn modelId="{790754F6-AB64-43AD-BD12-A19F6A9387FB}" type="presParOf" srcId="{2F9B0673-B51E-47A3-BCB2-B35443C50308}" destId="{BE989B13-E879-42FA-8A7E-37F35033BAF9}" srcOrd="6" destOrd="0" presId="urn:microsoft.com/office/officeart/2008/layout/VerticalCurvedList"/>
    <dgm:cxn modelId="{D29226EC-0124-4A22-8086-BDFE36F36292}" type="presParOf" srcId="{BE989B13-E879-42FA-8A7E-37F35033BAF9}" destId="{69C5E95C-E880-405A-9599-9A603C566E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0CB08-1459-455E-BC98-93CD3E6E5009}">
      <dsp:nvSpPr>
        <dsp:cNvPr id="0" name=""/>
        <dsp:cNvSpPr/>
      </dsp:nvSpPr>
      <dsp:spPr>
        <a:xfrm>
          <a:off x="-5405588" y="-843663"/>
          <a:ext cx="6560952" cy="6560952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C4DC3-6171-4F35-8C48-A7672AFE215A}">
      <dsp:nvSpPr>
        <dsp:cNvPr id="0" name=""/>
        <dsp:cNvSpPr/>
      </dsp:nvSpPr>
      <dsp:spPr>
        <a:xfrm>
          <a:off x="780483" y="487362"/>
          <a:ext cx="6723884" cy="9747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368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 協助證照輔導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0483" y="487362"/>
        <a:ext cx="6723884" cy="974725"/>
      </dsp:txXfrm>
    </dsp:sp>
    <dsp:sp modelId="{0DF4ABDC-96D3-447E-8E86-02639365805A}">
      <dsp:nvSpPr>
        <dsp:cNvPr id="0" name=""/>
        <dsp:cNvSpPr/>
      </dsp:nvSpPr>
      <dsp:spPr>
        <a:xfrm>
          <a:off x="0" y="146160"/>
          <a:ext cx="1521058" cy="15464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CFD17B-F575-4BFC-95A2-0A23E3EFA491}">
      <dsp:nvSpPr>
        <dsp:cNvPr id="0" name=""/>
        <dsp:cNvSpPr/>
      </dsp:nvSpPr>
      <dsp:spPr>
        <a:xfrm>
          <a:off x="1134796" y="1949450"/>
          <a:ext cx="6369572" cy="9747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368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協助遠距教學課程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34796" y="1949450"/>
        <a:ext cx="6369572" cy="974725"/>
      </dsp:txXfrm>
    </dsp:sp>
    <dsp:sp modelId="{052B9706-7026-488C-84FB-DC5D55BFE9F3}">
      <dsp:nvSpPr>
        <dsp:cNvPr id="0" name=""/>
        <dsp:cNvSpPr/>
      </dsp:nvSpPr>
      <dsp:spPr>
        <a:xfrm>
          <a:off x="309137" y="1629088"/>
          <a:ext cx="1651318" cy="16154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351551-4955-4459-9934-9299CF4CED16}">
      <dsp:nvSpPr>
        <dsp:cNvPr id="0" name=""/>
        <dsp:cNvSpPr/>
      </dsp:nvSpPr>
      <dsp:spPr>
        <a:xfrm>
          <a:off x="780483" y="3411537"/>
          <a:ext cx="6723884" cy="9747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3688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協助課業輔導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一般課程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0483" y="3411537"/>
        <a:ext cx="6723884" cy="974725"/>
      </dsp:txXfrm>
    </dsp:sp>
    <dsp:sp modelId="{69C5E95C-E880-405A-9599-9A603C566E80}">
      <dsp:nvSpPr>
        <dsp:cNvPr id="0" name=""/>
        <dsp:cNvSpPr/>
      </dsp:nvSpPr>
      <dsp:spPr>
        <a:xfrm>
          <a:off x="-36768" y="3039357"/>
          <a:ext cx="1634504" cy="17190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47F50-CC51-4F4D-94B5-24D3BE4335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571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280DC-BE00-4AE5-A55D-23E5FF872AA2}" type="datetimeFigureOut">
              <a:rPr lang="zh-TW" altLang="en-US" smtClean="0"/>
              <a:pPr/>
              <a:t>2024/3/22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86A28-558F-47F7-967A-133B22B1FC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42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86A28-558F-47F7-967A-133B22B1FC1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BAF8D5-C5E4-4C28-9243-D413A8148DB6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DD7-260A-4DF1-9C7C-BBE1099636A4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061-5421-4C4E-82E7-6A7E4B72EAA4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595565-558A-45AF-A492-D345FB8B675A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D7C06F-CD1D-4E01-9517-75193E6BB9E3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A44C-D4C9-4538-A47B-7F8D6ABFE1AC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0F2E-A5C3-43F2-8531-291EFE86298B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CD4DD0-F984-497B-BB56-468BA6A8873B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430E-E431-428D-A09D-D4F107A7A504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CE669C-D0E7-410C-9A1A-D6019C260C41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DAE78D-8760-4D75-954F-D9EED5C6DB4C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61887F-2F99-4851-846C-BF6FE5B50831}" type="datetime1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3728" y="908720"/>
            <a:ext cx="6172200" cy="1894362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教學助理制度之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介紹、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職責、注意事項</a:t>
            </a:r>
            <a:endParaRPr lang="zh-TW" alt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僑光科技大學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 教學發展中心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20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助理職責－</a:t>
            </a:r>
            <a:r>
              <a:rPr lang="en-US" altLang="zh-TW" sz="44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Ａ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僑園築夢課程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2"/>
          </p:nvPr>
        </p:nvSpPr>
        <p:spPr>
          <a:xfrm>
            <a:off x="457200" y="2318891"/>
            <a:ext cx="3657600" cy="4134445"/>
          </a:xfrm>
          <a:ln w="38100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授予時數：共計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定時定點提供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課業諮詢服務並協助解決課業問題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，填寫受輔學生簽到表，同時需注意受輔學生為修該門課之學生。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4"/>
          </p:nvPr>
        </p:nvSpPr>
        <p:spPr>
          <a:xfrm>
            <a:off x="4419600" y="2318890"/>
            <a:ext cx="3657600" cy="4134446"/>
          </a:xfrm>
          <a:ln w="38100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US" altLang="zh-TW" sz="7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期初</a:t>
            </a:r>
            <a:r>
              <a:rPr lang="en-US" altLang="zh-TW" sz="7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113/3/11~113/3/19)</a:t>
            </a:r>
            <a:endParaRPr lang="en-US" altLang="zh-TW" sz="7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月繳至教發中心</a:t>
            </a:r>
            <a:endParaRPr lang="en-US" altLang="zh-TW" sz="7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113/4/01~113/4/30 </a:t>
            </a:r>
            <a:r>
              <a:rPr lang="en-US" altLang="zh-TW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/01</a:t>
            </a:r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開始填寫</a:t>
            </a:r>
            <a:r>
              <a:rPr lang="en-US" altLang="zh-TW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附件三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出勤紀錄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7180" lvl="1" indent="0">
              <a:buNone/>
            </a:pPr>
            <a:r>
              <a:rPr lang="en-US" altLang="zh-TW" sz="6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</a:t>
            </a:r>
            <a:r>
              <a:rPr lang="zh-TW" altLang="en-US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請依照個人每月時數填寫</a:t>
            </a:r>
            <a:r>
              <a:rPr lang="en-US" altLang="zh-TW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期末繳至教發中心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113/06/07</a:t>
            </a:r>
            <a:r>
              <a:rPr lang="zh-TW" altLang="en-US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附件四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學生簽到表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教師評鑑表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附件六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學生評鑑表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附件七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每一門課一張心得報告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工作內容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3"/>
          </p:nvPr>
        </p:nvSpPr>
        <p:spPr>
          <a:xfrm>
            <a:off x="4427984" y="1556792"/>
            <a:ext cx="3657600" cy="658368"/>
          </a:xfrm>
        </p:spPr>
        <p:txBody>
          <a:bodyPr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繳交文件及時程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9"/>
          <p:cNvSpPr txBox="1">
            <a:spLocks/>
          </p:cNvSpPr>
          <p:nvPr/>
        </p:nvSpPr>
        <p:spPr>
          <a:xfrm>
            <a:off x="4616624" y="3429000"/>
            <a:ext cx="3384376" cy="288032"/>
          </a:xfrm>
          <a:prstGeom prst="rect">
            <a:avLst/>
          </a:prstGeom>
          <a:noFill/>
          <a:ln w="38100" cap="flat" cmpd="sng" algn="ctr">
            <a:solidFill>
              <a:srgbClr val="0000CC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180" lvl="1" indent="0">
              <a:buNone/>
            </a:pP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0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協助遠距教學課程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4091136"/>
          </a:xfrm>
          <a:ln w="38100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授予時數：共計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協助開課教師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蒐集教學資料、上傳資料、數位媒體製作、操作教室器材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之等相關輔助工作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工作內容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3"/>
          </p:nvPr>
        </p:nvSpPr>
        <p:spPr>
          <a:xfrm>
            <a:off x="4430563" y="1556792"/>
            <a:ext cx="3657600" cy="658368"/>
          </a:xfrm>
        </p:spPr>
        <p:txBody>
          <a:bodyPr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繳交文件及時程</a:t>
            </a:r>
          </a:p>
        </p:txBody>
      </p:sp>
      <p:sp>
        <p:nvSpPr>
          <p:cNvPr id="9" name="內容版面配置區 9"/>
          <p:cNvSpPr txBox="1">
            <a:spLocks/>
          </p:cNvSpPr>
          <p:nvPr/>
        </p:nvSpPr>
        <p:spPr>
          <a:xfrm>
            <a:off x="4430563" y="2348880"/>
            <a:ext cx="3657600" cy="4134446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7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期初</a:t>
            </a:r>
            <a:r>
              <a:rPr lang="en-US" altLang="zh-TW" sz="66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(113/3/11~113/3/19)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繳至教發中心</a:t>
            </a:r>
            <a:endParaRPr lang="en-US" altLang="zh-TW" sz="72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7180" lvl="1" indent="0">
              <a:buNone/>
            </a:pPr>
            <a:r>
              <a:rPr lang="zh-TW" altLang="en-US" sz="8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113/4/01~113/4/30 </a:t>
            </a:r>
            <a:r>
              <a:rPr lang="en-US" altLang="zh-TW" sz="5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(4/01</a:t>
            </a:r>
            <a:r>
              <a:rPr lang="zh-TW" altLang="en-US" sz="5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開始填寫</a:t>
            </a:r>
            <a:r>
              <a:rPr lang="en-US" altLang="zh-TW" sz="5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工作紀錄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出勤紀錄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7180" lvl="1" indent="0">
              <a:buNone/>
            </a:pPr>
            <a:r>
              <a:rPr lang="en-US" altLang="zh-TW" sz="6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</a:t>
            </a:r>
            <a:r>
              <a:rPr lang="zh-TW" altLang="en-US" sz="6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請依照個人每月時數填寫</a:t>
            </a:r>
            <a:r>
              <a:rPr lang="en-US" altLang="zh-TW" sz="6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期末繳至教發</a:t>
            </a: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(113/06/07</a:t>
            </a:r>
            <a:r>
              <a:rPr lang="zh-TW" altLang="en-US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教師評鑑表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附件七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  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每一門課一張心得報告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附件八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非同步遠距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化執行成效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9"/>
          <p:cNvSpPr txBox="1">
            <a:spLocks/>
          </p:cNvSpPr>
          <p:nvPr/>
        </p:nvSpPr>
        <p:spPr>
          <a:xfrm>
            <a:off x="4583465" y="3429000"/>
            <a:ext cx="3504698" cy="360040"/>
          </a:xfrm>
          <a:prstGeom prst="rect">
            <a:avLst/>
          </a:prstGeom>
          <a:noFill/>
          <a:ln w="38100" cap="flat" cmpd="sng" algn="ctr">
            <a:solidFill>
              <a:srgbClr val="0000CC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180" lvl="1" indent="0">
              <a:buNone/>
            </a:pP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31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協助輔導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一般課程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2"/>
          </p:nvPr>
        </p:nvSpPr>
        <p:spPr>
          <a:xfrm>
            <a:off x="457200" y="2318891"/>
            <a:ext cx="3657600" cy="4134445"/>
          </a:xfrm>
          <a:ln w="38100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授予時數：共計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定時定點提供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課業諮詢服務並協助解決課業問題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，填寫受輔學生簽到表，同時需注意受輔學生為修該門課之學生。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4"/>
          </p:nvPr>
        </p:nvSpPr>
        <p:spPr>
          <a:xfrm>
            <a:off x="4419600" y="2318890"/>
            <a:ext cx="3657600" cy="4134446"/>
          </a:xfrm>
          <a:ln w="38100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US" altLang="zh-TW" sz="7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en-US" altLang="zh-TW" sz="7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(113/3/11~113/3/19)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月繳至教發中心</a:t>
            </a:r>
            <a:endParaRPr lang="en-US" altLang="zh-TW" sz="7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113/04/01~113/04/30 </a:t>
            </a:r>
            <a:r>
              <a:rPr lang="en-US" altLang="zh-TW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(/01</a:t>
            </a:r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開始填寫</a:t>
            </a:r>
            <a:r>
              <a:rPr lang="en-US" altLang="zh-TW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工作紀錄表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出勤紀錄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7180" lvl="1" indent="0">
              <a:buNone/>
            </a:pPr>
            <a:r>
              <a:rPr lang="zh-TW" altLang="en-US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請依照個人每月時數填寫</a:t>
            </a:r>
            <a:r>
              <a:rPr lang="en-US" altLang="zh-TW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期末繳至教發</a:t>
            </a: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(113/06/07</a:t>
            </a:r>
            <a:r>
              <a:rPr lang="zh-TW" altLang="en-US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附件四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學生簽到表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教師評鑑表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附件六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學生評鑑表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附件七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7180" lvl="1" indent="0">
              <a:buNone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每一門課一張心得報告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工作內容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3"/>
          </p:nvPr>
        </p:nvSpPr>
        <p:spPr>
          <a:xfrm>
            <a:off x="4427984" y="1556792"/>
            <a:ext cx="3657600" cy="658368"/>
          </a:xfrm>
        </p:spPr>
        <p:txBody>
          <a:bodyPr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繳交文件及時程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9"/>
          <p:cNvSpPr txBox="1">
            <a:spLocks/>
          </p:cNvSpPr>
          <p:nvPr/>
        </p:nvSpPr>
        <p:spPr>
          <a:xfrm>
            <a:off x="4564596" y="3429000"/>
            <a:ext cx="3384376" cy="288032"/>
          </a:xfrm>
          <a:prstGeom prst="rect">
            <a:avLst/>
          </a:prstGeom>
          <a:noFill/>
          <a:ln w="38100" cap="flat" cmpd="sng" algn="ctr">
            <a:solidFill>
              <a:srgbClr val="0000CC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180" lvl="1" indent="0">
              <a:buNone/>
            </a:pP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52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助理薪資計算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每個月須扣除勞保自付額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$266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例</a:t>
            </a:r>
            <a:r>
              <a:rPr lang="zh-TW" altLang="en-US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zh-TW" altLang="en-US" sz="1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Ａ類</a:t>
            </a:r>
            <a:r>
              <a:rPr lang="en-US" altLang="zh-TW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(25hr</a:t>
            </a:r>
            <a:r>
              <a:rPr lang="en-US" altLang="zh-TW" sz="1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($</a:t>
            </a:r>
            <a:r>
              <a:rPr lang="en-US" altLang="zh-TW" sz="1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en-US" altLang="zh-TW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,150-$266=$8,884</a:t>
            </a:r>
            <a:r>
              <a:rPr lang="zh-TW" altLang="en-US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1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為入帳金額</a:t>
            </a:r>
            <a:r>
              <a:rPr lang="en-US" altLang="zh-TW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如不是永豐銀行可能會扣手續費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月結算薪資，請務必準時繳交，以免耽誤全校教學助理核發薪資之時間。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附件二：出勤紀錄表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6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6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月份出勤紀錄表：</a:t>
            </a:r>
            <a:r>
              <a:rPr lang="en-US" altLang="zh-TW" sz="16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4/17~4/26</a:t>
            </a:r>
            <a:r>
              <a:rPr lang="zh-TW" altLang="en-US" sz="16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期間皆可繳交</a:t>
            </a:r>
            <a:r>
              <a:rPr lang="en-US" altLang="zh-TW" sz="16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為何沒領到薪資？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0110" lvl="1" indent="-514350">
              <a:buFont typeface="+mj-lt"/>
              <a:buAutoNum type="arabicParenR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沒刷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簿子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0110" lvl="1" indent="-514350">
              <a:buFont typeface="+mj-lt"/>
              <a:buAutoNum type="arabicParenR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帳戶資料以繳交至出納組的帳戶為主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41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3728" y="908720"/>
            <a:ext cx="6624736" cy="1894362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助理</a:t>
            </a:r>
            <a:r>
              <a:rPr lang="zh-TW" alt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表單說明</a:t>
            </a:r>
            <a:endParaRPr lang="zh-TW" alt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僑光科技大學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 教學發展中心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0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表單範本及注意事項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教學助理申請表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工作紀錄表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附件四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學生簽到表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教師評鑑表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學生評鑑表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期末心得報告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照片兩張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非同步遠距教學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化執行成效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11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10" y="18808"/>
            <a:ext cx="4848186" cy="6858000"/>
          </a:xfrm>
          <a:prstGeom prst="rect">
            <a:avLst/>
          </a:prstGeom>
        </p:spPr>
      </p:pic>
      <p:sp>
        <p:nvSpPr>
          <p:cNvPr id="18435" name="文字方塊 4"/>
          <p:cNvSpPr txBox="1">
            <a:spLocks noChangeArrowheads="1"/>
          </p:cNvSpPr>
          <p:nvPr/>
        </p:nvSpPr>
        <p:spPr bwMode="auto">
          <a:xfrm>
            <a:off x="250825" y="1034727"/>
            <a:ext cx="4249167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en-US" altLang="zh-TW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kumimoji="0"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月出勤紀錄表</a:t>
            </a:r>
            <a:endParaRPr kumimoji="0" lang="en-US" altLang="zh-TW" sz="19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sz="19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時間不得重複且</a:t>
            </a:r>
            <a:r>
              <a:rPr kumimoji="0" lang="zh-TW" altLang="en-US" sz="1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日期要排順序</a:t>
            </a:r>
            <a:endParaRPr kumimoji="0" lang="en-US" altLang="zh-TW" sz="19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假日不可填</a:t>
            </a:r>
            <a:endParaRPr kumimoji="0" lang="en-US" altLang="zh-TW" sz="19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金額填寫正確（</a:t>
            </a:r>
            <a:r>
              <a:rPr kumimoji="0" lang="zh-TW" altLang="en-US" sz="19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數字正確、</a:t>
            </a: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不可錯字</a:t>
            </a:r>
            <a:r>
              <a:rPr kumimoji="0" lang="zh-TW" altLang="en-US" sz="19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），工作內容不可寫「批改考卷」、「改作業」、「登記成績」，</a:t>
            </a:r>
            <a:r>
              <a:rPr kumimoji="0"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請改寫成「</a:t>
            </a:r>
            <a:r>
              <a:rPr kumimoji="0"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資料處理、資料彙整」</a:t>
            </a:r>
            <a:r>
              <a:rPr kumimoji="0" lang="zh-TW" altLang="en-US" sz="19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19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sz="19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字跡端正，若</a:t>
            </a:r>
            <a:r>
              <a:rPr kumimoji="0"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有塗改請簽名</a:t>
            </a:r>
            <a:endParaRPr kumimoji="0" lang="en-US" altLang="zh-TW" sz="19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zh-TW" altLang="en-US" sz="19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請認真簽名</a:t>
            </a:r>
            <a:r>
              <a:rPr kumimoji="0" lang="en-US" altLang="zh-TW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或訂做姓名小章用蓋的</a:t>
            </a:r>
            <a:r>
              <a:rPr kumimoji="0" lang="en-US" altLang="zh-TW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19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統一由教發中心送計畫主持人及單位主管核章</a:t>
            </a:r>
            <a:endParaRPr kumimoji="0" lang="en-US" altLang="zh-TW" sz="19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0825" y="260350"/>
            <a:ext cx="29527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（核銷用）</a:t>
            </a:r>
          </a:p>
        </p:txBody>
      </p:sp>
      <p:sp>
        <p:nvSpPr>
          <p:cNvPr id="2" name="矩形 1"/>
          <p:cNvSpPr/>
          <p:nvPr/>
        </p:nvSpPr>
        <p:spPr>
          <a:xfrm>
            <a:off x="1753359" y="5733256"/>
            <a:ext cx="452304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zh-TW" altLang="en-US" sz="8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735013"/>
            <a:ext cx="24765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374"/>
            <a:ext cx="4307600" cy="6048970"/>
          </a:xfrm>
          <a:prstGeom prst="rect">
            <a:avLst/>
          </a:prstGeom>
        </p:spPr>
      </p:pic>
      <p:sp>
        <p:nvSpPr>
          <p:cNvPr id="23555" name="文字方塊 2"/>
          <p:cNvSpPr txBox="1">
            <a:spLocks noChangeArrowheads="1"/>
          </p:cNvSpPr>
          <p:nvPr/>
        </p:nvSpPr>
        <p:spPr bwMode="auto">
          <a:xfrm>
            <a:off x="323528" y="1052736"/>
            <a:ext cx="3888432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請填寫清楚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完整。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工作日期及時間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要與附件二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相同，且</a:t>
            </a:r>
            <a:r>
              <a:rPr kumimoji="0"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日期要依序排列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</a:t>
            </a: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繳交附件二同時請自行留紀錄</a:t>
            </a:r>
            <a:endParaRPr kumimoji="0"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以便填寫附件三</a:t>
            </a:r>
            <a:endParaRPr kumimoji="0"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內容不可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寫「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批改考卷」、「改作業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登記成績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改寫成「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資料處理、資料彙整」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字跡端正</a:t>
            </a:r>
            <a:endParaRPr kumimoji="0" lang="zh-TW" altLang="en-US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認真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不可跨欄簽名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統一由教發中心送系主任及院長核章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0825" y="260350"/>
            <a:ext cx="29527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附件三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記錄表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（留存用）</a:t>
            </a:r>
          </a:p>
        </p:txBody>
      </p:sp>
      <p:sp>
        <p:nvSpPr>
          <p:cNvPr id="23558" name="文字方塊 5"/>
          <p:cNvSpPr txBox="1">
            <a:spLocks noChangeArrowheads="1"/>
          </p:cNvSpPr>
          <p:nvPr/>
        </p:nvSpPr>
        <p:spPr bwMode="auto">
          <a:xfrm>
            <a:off x="7740352" y="5157192"/>
            <a:ext cx="4318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 sz="1200"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69065" y="1988542"/>
            <a:ext cx="1506479" cy="1805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067944" y="908422"/>
            <a:ext cx="430760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910012" y="3981832"/>
            <a:ext cx="132795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TA</a:t>
            </a:r>
            <a:r>
              <a:rPr lang="zh-TW" altLang="en-US" sz="1600" dirty="0" smtClean="0"/>
              <a:t>、老師簽名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章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40152" y="260350"/>
            <a:ext cx="223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所有的課程、輔導班級寫在一張</a:t>
            </a:r>
            <a:endParaRPr lang="zh-TW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4067944" y="1975894"/>
            <a:ext cx="2435392" cy="1817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272696" y="3994847"/>
            <a:ext cx="223064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照搬附件二出勤紀錄表的時間內容</a:t>
            </a:r>
            <a:endParaRPr lang="zh-TW" altLang="en-US" sz="1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690" y="989141"/>
            <a:ext cx="219312" cy="1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78" y="343595"/>
            <a:ext cx="4248743" cy="567769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50825" y="115888"/>
            <a:ext cx="29527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附件四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學生簽到表（留存用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0"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8" name="文字方塊 13"/>
          <p:cNvSpPr txBox="1">
            <a:spLocks noChangeArrowheads="1"/>
          </p:cNvSpPr>
          <p:nvPr/>
        </p:nvSpPr>
        <p:spPr bwMode="auto">
          <a:xfrm>
            <a:off x="467544" y="1484784"/>
            <a:ext cx="2880319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同門課程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不同班級可寫在</a:t>
            </a:r>
            <a:r>
              <a:rPr kumimoji="0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張，每班至少輔導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kumimoji="0"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資訊要寫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字跡端正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zh-TW" altLang="en-US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認真簽名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不可跨欄簽名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若有填寫附件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四則須繳交附件六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/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0667" y="1268760"/>
            <a:ext cx="1585430" cy="346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572793" y="1322894"/>
            <a:ext cx="7994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累計人數</a:t>
            </a:r>
            <a:endParaRPr lang="zh-TW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6519076" y="1767682"/>
            <a:ext cx="792715" cy="4253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483769" y="6199118"/>
            <a:ext cx="10717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學生簽名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948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0825" y="260350"/>
            <a:ext cx="29527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附件五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教師評鑑表（留存用）</a:t>
            </a:r>
          </a:p>
        </p:txBody>
      </p:sp>
      <p:sp>
        <p:nvSpPr>
          <p:cNvPr id="27652" name="文字方塊 3"/>
          <p:cNvSpPr txBox="1">
            <a:spLocks noChangeArrowheads="1"/>
          </p:cNvSpPr>
          <p:nvPr/>
        </p:nvSpPr>
        <p:spPr bwMode="auto">
          <a:xfrm>
            <a:off x="395287" y="2996952"/>
            <a:ext cx="36718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的班級、學號、姓名請先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填好</a:t>
            </a:r>
            <a:endParaRPr kumimoji="0" lang="zh-TW" altLang="en-US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填寫表格時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有禮貌</a:t>
            </a:r>
            <a:endParaRPr kumimoji="0"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8490"/>
            <a:ext cx="3962953" cy="61444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55975" y="1340768"/>
            <a:ext cx="4034961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261174" y="1772816"/>
            <a:ext cx="188480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課程皆為同一個老師可寫在同一張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819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3924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教學助理介紹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教學助理分類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助理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職責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教學助理薪資計算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附件表單範本及注意事項</a:t>
            </a:r>
          </a:p>
        </p:txBody>
      </p:sp>
    </p:spTree>
    <p:extLst>
      <p:ext uri="{BB962C8B-B14F-4D97-AF65-F5344CB8AC3E}">
        <p14:creationId xmlns:p14="http://schemas.microsoft.com/office/powerpoint/2010/main" val="38042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52160"/>
            <a:ext cx="3410426" cy="49251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98" y="1627437"/>
            <a:ext cx="3469473" cy="503307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95536" y="286971"/>
            <a:ext cx="24489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附件六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學生評鑑表（留存用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0"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80" name="文字方塊 7"/>
          <p:cNvSpPr txBox="1">
            <a:spLocks noChangeArrowheads="1"/>
          </p:cNvSpPr>
          <p:nvPr/>
        </p:nvSpPr>
        <p:spPr bwMode="auto">
          <a:xfrm>
            <a:off x="546287" y="1052512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dirty="0">
                <a:solidFill>
                  <a:srgbClr val="00B050"/>
                </a:solidFill>
                <a:latin typeface="Lucida Sans Unicode" pitchFamily="34" charset="0"/>
                <a:ea typeface="微軟正黑體" pitchFamily="34" charset="-120"/>
              </a:rPr>
              <a:t>1.</a:t>
            </a:r>
            <a:endParaRPr kumimoji="0" lang="zh-TW" altLang="en-US" dirty="0">
              <a:solidFill>
                <a:srgbClr val="00B05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28681" name="文字方塊 8"/>
          <p:cNvSpPr txBox="1">
            <a:spLocks noChangeArrowheads="1"/>
          </p:cNvSpPr>
          <p:nvPr/>
        </p:nvSpPr>
        <p:spPr bwMode="auto">
          <a:xfrm>
            <a:off x="4479445" y="1078839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dirty="0">
                <a:solidFill>
                  <a:srgbClr val="00B050"/>
                </a:solidFill>
                <a:latin typeface="Lucida Sans Unicode" pitchFamily="34" charset="0"/>
                <a:ea typeface="微軟正黑體" pitchFamily="34" charset="-120"/>
              </a:rPr>
              <a:t>2.</a:t>
            </a:r>
            <a:endParaRPr kumimoji="0" lang="zh-TW" altLang="en-US" dirty="0">
              <a:solidFill>
                <a:srgbClr val="00B05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6287" y="2636912"/>
            <a:ext cx="3018866" cy="677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696718" y="3423682"/>
            <a:ext cx="188480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此學生須在</a:t>
            </a:r>
            <a:r>
              <a:rPr lang="zh-TW" altLang="en-US" sz="1600" dirty="0" smtClean="0">
                <a:solidFill>
                  <a:srgbClr val="FF0000"/>
                </a:solidFill>
              </a:rPr>
              <a:t>附件四學生簽到表</a:t>
            </a:r>
            <a:r>
              <a:rPr lang="zh-TW" altLang="en-US" sz="1600" dirty="0" smtClean="0"/>
              <a:t>裡面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5581520" y="2564904"/>
            <a:ext cx="3018866" cy="749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3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0825" y="260350"/>
            <a:ext cx="29527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附件七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期末心得報告（留存用）</a:t>
            </a:r>
          </a:p>
        </p:txBody>
      </p:sp>
      <p:sp>
        <p:nvSpPr>
          <p:cNvPr id="29700" name="文字方塊 3"/>
          <p:cNvSpPr txBox="1">
            <a:spLocks noChangeArrowheads="1"/>
          </p:cNvSpPr>
          <p:nvPr/>
        </p:nvSpPr>
        <p:spPr bwMode="auto">
          <a:xfrm>
            <a:off x="250824" y="1052736"/>
            <a:ext cx="403314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資料及課程資訊請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填寫清楚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 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課程１張心得、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kumimoji="0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部份：心得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部份：建議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第三部分：輔導活動剪影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※1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門課程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要不同照片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記得填寫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照片內容說明</a:t>
            </a:r>
            <a:endParaRPr kumimoji="0"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例：資料整理、教材建置、上課情形等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內容為輔導情境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Ｑ：</a:t>
            </a:r>
            <a:r>
              <a:rPr kumimoji="0" lang="en-US" altLang="zh-TW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必須要入鏡嗎？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Ａ：不一定，只要畫面是輔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en-US" altLang="zh-TW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導當時的情境就可以。</a:t>
            </a:r>
          </a:p>
          <a:p>
            <a:pPr eaLnBrk="1" hangingPunct="1"/>
            <a:r>
              <a:rPr kumimoji="0"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kumimoji="0"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門課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繳交一份　　　</a:t>
            </a:r>
            <a:endParaRPr kumimoji="0"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kumimoji="0"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kumimoji="0" lang="en-US" altLang="zh-TW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6" y="334524"/>
            <a:ext cx="4299942" cy="61731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88024" y="3943645"/>
            <a:ext cx="936104" cy="404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889468" y="4019019"/>
            <a:ext cx="99257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050" dirty="0" smtClean="0"/>
              <a:t>照片內容說明</a:t>
            </a:r>
            <a:endParaRPr lang="zh-TW" altLang="en-US" sz="1050" dirty="0"/>
          </a:p>
        </p:txBody>
      </p:sp>
      <p:sp>
        <p:nvSpPr>
          <p:cNvPr id="8" name="矩形 7"/>
          <p:cNvSpPr/>
          <p:nvPr/>
        </p:nvSpPr>
        <p:spPr>
          <a:xfrm>
            <a:off x="4420592" y="926840"/>
            <a:ext cx="3967831" cy="773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948264" y="1988840"/>
            <a:ext cx="206659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100" dirty="0"/>
              <a:t>例</a:t>
            </a:r>
            <a:r>
              <a:rPr lang="zh-TW" altLang="en-US" sz="1100" dirty="0" smtClean="0"/>
              <a:t>：有</a:t>
            </a:r>
            <a:r>
              <a:rPr lang="en-US" altLang="zh-TW" sz="1100" dirty="0" smtClean="0"/>
              <a:t>2</a:t>
            </a:r>
            <a:r>
              <a:rPr lang="zh-TW" altLang="en-US" sz="1100" dirty="0" smtClean="0"/>
              <a:t>門大一英文</a:t>
            </a:r>
            <a:endParaRPr lang="en-US" altLang="zh-TW" sz="1100" dirty="0" smtClean="0"/>
          </a:p>
          <a:p>
            <a:r>
              <a:rPr lang="zh-TW" altLang="en-US" sz="1100" dirty="0" smtClean="0"/>
              <a:t>但</a:t>
            </a:r>
            <a:r>
              <a:rPr lang="zh-TW" altLang="en-US" sz="1100" dirty="0"/>
              <a:t>為</a:t>
            </a:r>
            <a:r>
              <a:rPr lang="zh-TW" altLang="en-US" sz="1100" dirty="0">
                <a:solidFill>
                  <a:srgbClr val="FF0000"/>
                </a:solidFill>
              </a:rPr>
              <a:t>不同</a:t>
            </a:r>
            <a:r>
              <a:rPr lang="zh-TW" altLang="en-US" sz="1100" dirty="0" smtClean="0">
                <a:solidFill>
                  <a:srgbClr val="FF0000"/>
                </a:solidFill>
              </a:rPr>
              <a:t>班級，寫</a:t>
            </a:r>
            <a:r>
              <a:rPr lang="en-US" altLang="zh-TW" sz="1100" dirty="0">
                <a:solidFill>
                  <a:srgbClr val="FF0000"/>
                </a:solidFill>
              </a:rPr>
              <a:t>2</a:t>
            </a:r>
            <a:r>
              <a:rPr lang="zh-TW" altLang="en-US" sz="1100" dirty="0" smtClean="0">
                <a:solidFill>
                  <a:srgbClr val="FF0000"/>
                </a:solidFill>
              </a:rPr>
              <a:t>張</a:t>
            </a:r>
            <a:r>
              <a:rPr lang="zh-TW" altLang="en-US" sz="1100" dirty="0" smtClean="0"/>
              <a:t>。</a:t>
            </a:r>
            <a:endParaRPr lang="en-US" altLang="zh-TW" sz="1100" dirty="0" smtClean="0"/>
          </a:p>
          <a:p>
            <a:r>
              <a:rPr lang="zh-TW" altLang="en-US" sz="1100" dirty="0"/>
              <a:t>不清楚課程</a:t>
            </a:r>
            <a:r>
              <a:rPr lang="zh-TW" altLang="en-US" sz="1100" dirty="0" smtClean="0"/>
              <a:t>班級打學校電話</a:t>
            </a:r>
            <a:endParaRPr lang="en-US" altLang="zh-TW" sz="1100" dirty="0" smtClean="0"/>
          </a:p>
          <a:p>
            <a:r>
              <a:rPr lang="en-US" altLang="zh-TW" sz="1100" dirty="0" smtClean="0">
                <a:solidFill>
                  <a:srgbClr val="FF0000"/>
                </a:solidFill>
              </a:rPr>
              <a:t>04 </a:t>
            </a:r>
            <a:r>
              <a:rPr lang="en-US" altLang="zh-TW" sz="1100" dirty="0">
                <a:solidFill>
                  <a:srgbClr val="FF0000"/>
                </a:solidFill>
              </a:rPr>
              <a:t>2701 </a:t>
            </a:r>
            <a:r>
              <a:rPr lang="en-US" altLang="zh-TW" sz="1100" dirty="0" smtClean="0">
                <a:solidFill>
                  <a:srgbClr val="FF0000"/>
                </a:solidFill>
              </a:rPr>
              <a:t>6855</a:t>
            </a:r>
            <a:r>
              <a:rPr lang="zh-TW" altLang="en-US" sz="1100" dirty="0" smtClean="0"/>
              <a:t>轉接</a:t>
            </a:r>
            <a:r>
              <a:rPr lang="en-US" altLang="zh-TW" sz="1100" dirty="0" smtClean="0">
                <a:solidFill>
                  <a:srgbClr val="FF0000"/>
                </a:solidFill>
              </a:rPr>
              <a:t>8814</a:t>
            </a:r>
            <a:r>
              <a:rPr lang="zh-TW" altLang="en-US" sz="1100" dirty="0" smtClean="0"/>
              <a:t>詢問。</a:t>
            </a:r>
            <a:endParaRPr lang="zh-TW" altLang="en-US" sz="1100" dirty="0"/>
          </a:p>
        </p:txBody>
      </p:sp>
      <p:sp>
        <p:nvSpPr>
          <p:cNvPr id="10" name="矩形 9"/>
          <p:cNvSpPr/>
          <p:nvPr/>
        </p:nvSpPr>
        <p:spPr>
          <a:xfrm>
            <a:off x="4953364" y="4500708"/>
            <a:ext cx="2714980" cy="1520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812360" y="4581128"/>
            <a:ext cx="864096" cy="15465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050" dirty="0"/>
              <a:t>多</a:t>
            </a:r>
            <a:r>
              <a:rPr lang="zh-TW" altLang="en-US" sz="1050" dirty="0" smtClean="0"/>
              <a:t>張心得</a:t>
            </a:r>
            <a:endParaRPr lang="en-US" altLang="zh-TW" sz="1050" dirty="0" smtClean="0"/>
          </a:p>
          <a:p>
            <a:r>
              <a:rPr lang="zh-TW" altLang="en-US" sz="1050" dirty="0" smtClean="0">
                <a:solidFill>
                  <a:srgbClr val="FF0000"/>
                </a:solidFill>
              </a:rPr>
              <a:t>不要都是同一張</a:t>
            </a:r>
            <a:r>
              <a:rPr lang="zh-TW" altLang="en-US" sz="1050" dirty="0" smtClean="0"/>
              <a:t>，</a:t>
            </a:r>
            <a:r>
              <a:rPr lang="zh-TW" altLang="en-US" sz="1050" dirty="0" smtClean="0">
                <a:solidFill>
                  <a:srgbClr val="FF0000"/>
                </a:solidFill>
              </a:rPr>
              <a:t>不能拍攝學生考卷</a:t>
            </a:r>
            <a:r>
              <a:rPr lang="zh-TW" altLang="en-US" sz="1050" dirty="0" smtClean="0"/>
              <a:t>、成績，建議以上課情形、</a:t>
            </a:r>
            <a:endParaRPr lang="en-US" altLang="zh-TW" sz="1050" dirty="0" smtClean="0"/>
          </a:p>
          <a:p>
            <a:r>
              <a:rPr lang="zh-TW" altLang="en-US" sz="1050" dirty="0"/>
              <a:t>坐在電腦前畫面</a:t>
            </a:r>
            <a:r>
              <a:rPr lang="zh-TW" altLang="en-US" sz="1050" dirty="0" smtClean="0"/>
              <a:t>為主。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3812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lin001\My Documents\Dropbox\彤-臨時作業區\102-2 TA新表單\附件範本掃描\附件七(正確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350"/>
            <a:ext cx="471328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字方塊 2"/>
          <p:cNvSpPr txBox="1">
            <a:spLocks noChangeArrowheads="1"/>
          </p:cNvSpPr>
          <p:nvPr/>
        </p:nvSpPr>
        <p:spPr bwMode="auto">
          <a:xfrm>
            <a:off x="323528" y="2349500"/>
            <a:ext cx="32403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</a:t>
            </a:r>
            <a:r>
              <a:rPr kumimoji="0"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老師做資料處理的</a:t>
            </a:r>
            <a:r>
              <a:rPr kumimoji="0"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  <a:r>
              <a:rPr kumimoji="0"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可翻拍電腦</a:t>
            </a: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頁面</a:t>
            </a:r>
            <a:endParaRPr kumimoji="0" lang="en-US" altLang="zh-TW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不可翻拍登記成績之畫面</a:t>
            </a:r>
          </a:p>
        </p:txBody>
      </p:sp>
      <p:sp>
        <p:nvSpPr>
          <p:cNvPr id="31748" name="文字方塊 3"/>
          <p:cNvSpPr txBox="1">
            <a:spLocks noChangeArrowheads="1"/>
          </p:cNvSpPr>
          <p:nvPr/>
        </p:nvSpPr>
        <p:spPr bwMode="auto">
          <a:xfrm>
            <a:off x="5254625" y="673100"/>
            <a:ext cx="223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1200">
                <a:solidFill>
                  <a:srgbClr val="0070C0"/>
                </a:solidFill>
                <a:latin typeface="Lucida Sans Unicode" pitchFamily="34" charset="0"/>
                <a:ea typeface="微軟正黑體" pitchFamily="34" charset="-120"/>
              </a:rPr>
              <a:t>網路教學系統維護</a:t>
            </a:r>
          </a:p>
        </p:txBody>
      </p:sp>
      <p:sp>
        <p:nvSpPr>
          <p:cNvPr id="31749" name="文字方塊 4"/>
          <p:cNvSpPr txBox="1">
            <a:spLocks noChangeArrowheads="1"/>
          </p:cNvSpPr>
          <p:nvPr/>
        </p:nvSpPr>
        <p:spPr bwMode="auto">
          <a:xfrm>
            <a:off x="5580112" y="3311525"/>
            <a:ext cx="223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1200" dirty="0">
                <a:solidFill>
                  <a:srgbClr val="0070C0"/>
                </a:solidFill>
                <a:latin typeface="Lucida Sans Unicode" pitchFamily="34" charset="0"/>
                <a:ea typeface="微軟正黑體" pitchFamily="34" charset="-120"/>
              </a:rPr>
              <a:t>教材建製</a:t>
            </a:r>
          </a:p>
        </p:txBody>
      </p:sp>
    </p:spTree>
    <p:extLst>
      <p:ext uri="{BB962C8B-B14F-4D97-AF65-F5344CB8AC3E}">
        <p14:creationId xmlns:p14="http://schemas.microsoft.com/office/powerpoint/2010/main" val="17550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0825" y="260350"/>
            <a:ext cx="3313113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附件八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非同步遠距教學ｅ化執行成效</a:t>
            </a:r>
          </a:p>
        </p:txBody>
      </p:sp>
      <p:sp>
        <p:nvSpPr>
          <p:cNvPr id="33795" name="文字方塊 12"/>
          <p:cNvSpPr txBox="1">
            <a:spLocks noChangeArrowheads="1"/>
          </p:cNvSpPr>
          <p:nvPr/>
        </p:nvSpPr>
        <p:spPr bwMode="auto">
          <a:xfrm>
            <a:off x="4427810" y="549275"/>
            <a:ext cx="338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上教學發展中心網站下載</a:t>
            </a:r>
          </a:p>
        </p:txBody>
      </p:sp>
      <p:sp>
        <p:nvSpPr>
          <p:cNvPr id="33797" name="文字方塊 14"/>
          <p:cNvSpPr txBox="1">
            <a:spLocks noChangeArrowheads="1"/>
          </p:cNvSpPr>
          <p:nvPr/>
        </p:nvSpPr>
        <p:spPr bwMode="auto">
          <a:xfrm>
            <a:off x="1187450" y="2060575"/>
            <a:ext cx="6985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下載途徑：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/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學校網站→行政單位→教務處→教學發展中心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/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→教學助理專區→教學助理相關表單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/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「協助遠距教學課程」教學助理所需表單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/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→附件八</a:t>
            </a: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1259632" y="4021470"/>
            <a:ext cx="3672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kumimoji="0"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翻拍電腦</a:t>
            </a: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頁面</a:t>
            </a:r>
            <a:endParaRPr kumimoji="0" lang="en-US" altLang="zh-TW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同樣不可</a:t>
            </a:r>
            <a:r>
              <a:rPr kumimoji="0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翻拍登記成績之畫面</a:t>
            </a:r>
          </a:p>
        </p:txBody>
      </p:sp>
    </p:spTree>
    <p:extLst>
      <p:ext uri="{BB962C8B-B14F-4D97-AF65-F5344CB8AC3E}">
        <p14:creationId xmlns:p14="http://schemas.microsoft.com/office/powerpoint/2010/main" val="21961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字方塊 1"/>
          <p:cNvSpPr txBox="1">
            <a:spLocks noChangeArrowheads="1"/>
          </p:cNvSpPr>
          <p:nvPr/>
        </p:nvSpPr>
        <p:spPr bwMode="auto">
          <a:xfrm>
            <a:off x="827584" y="980728"/>
            <a:ext cx="741642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感謝大家的</a:t>
            </a:r>
            <a:r>
              <a:rPr kumimoji="0"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kumimoji="0"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繳交資料</a:t>
            </a:r>
            <a:endParaRPr kumimoji="0"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請至</a:t>
            </a: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人文</a:t>
            </a:r>
            <a:r>
              <a:rPr kumimoji="0"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書院</a:t>
            </a:r>
            <a:r>
              <a:rPr kumimoji="0"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913</a:t>
            </a:r>
            <a:r>
              <a:rPr kumimoji="0"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</a:t>
            </a:r>
            <a:r>
              <a:rPr kumimoji="0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表單附件是為了存查，並且呈現成果給評審委員看的，若有不便的地方，還請大家諒解及包涵！</a:t>
            </a:r>
            <a:endParaRPr kumimoji="0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如有任何問題，歡迎撥打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學校電話</a:t>
            </a:r>
          </a:p>
          <a:p>
            <a:pPr algn="ctr" eaLnBrk="1" hangingPunct="1"/>
            <a:r>
              <a:rPr kumimoji="0"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04 2701 6855</a:t>
            </a:r>
            <a:r>
              <a:rPr kumimoji="0"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轉接</a:t>
            </a:r>
            <a:r>
              <a:rPr kumimoji="0"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8814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詢問</a:t>
            </a:r>
            <a:endParaRPr kumimoji="0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合作愉快！謝謝大家！</a:t>
            </a:r>
          </a:p>
        </p:txBody>
      </p:sp>
      <p:sp>
        <p:nvSpPr>
          <p:cNvPr id="34819" name="文字方塊 2"/>
          <p:cNvSpPr txBox="1">
            <a:spLocks noChangeArrowheads="1"/>
          </p:cNvSpPr>
          <p:nvPr/>
        </p:nvSpPr>
        <p:spPr bwMode="auto">
          <a:xfrm>
            <a:off x="6300788" y="6074178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dirty="0">
                <a:latin typeface="Lucida Sans Unicode" pitchFamily="34" charset="0"/>
                <a:ea typeface="微軟正黑體" pitchFamily="34" charset="-120"/>
              </a:rPr>
              <a:t>教學發展中心</a:t>
            </a:r>
          </a:p>
        </p:txBody>
      </p:sp>
    </p:spTree>
    <p:extLst>
      <p:ext uri="{BB962C8B-B14F-4D97-AF65-F5344CB8AC3E}">
        <p14:creationId xmlns:p14="http://schemas.microsoft.com/office/powerpoint/2010/main" val="4275081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1" t="10960" r="32378" b="3856"/>
          <a:stretch/>
        </p:blipFill>
        <p:spPr bwMode="auto">
          <a:xfrm>
            <a:off x="2135817" y="188640"/>
            <a:ext cx="4595434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3843246" y="1021105"/>
            <a:ext cx="864096" cy="216024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4788024" y="908720"/>
            <a:ext cx="864096" cy="216024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3134454" y="1374666"/>
            <a:ext cx="2229634" cy="182126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4716016" y="1700808"/>
            <a:ext cx="1080120" cy="144016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4351621" y="5611906"/>
            <a:ext cx="1872208" cy="648072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1340768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日至</a:t>
            </a:r>
            <a:endParaRPr lang="en-US" altLang="zh-TW" sz="2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endParaRPr lang="en-US" altLang="zh-TW" sz="2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時薪：</a:t>
            </a:r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$183</a:t>
            </a:r>
          </a:p>
          <a:p>
            <a:r>
              <a:rPr lang="zh-TW" alt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時數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：參閱下頁</a:t>
            </a:r>
            <a:endParaRPr lang="en-US" altLang="zh-TW" sz="2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2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/>
          <p:cNvSpPr txBox="1"/>
          <p:nvPr/>
        </p:nvSpPr>
        <p:spPr>
          <a:xfrm>
            <a:off x="251520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商學與管理學院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75" y="1196752"/>
            <a:ext cx="5847234" cy="52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179512" y="116631"/>
            <a:ext cx="8712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設計與資訊學院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645" y="1196752"/>
            <a:ext cx="5876702" cy="49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8864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觀光與餐旅學院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通識中心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85" y="1556792"/>
            <a:ext cx="6320997" cy="44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1188" r="15566" b="3979"/>
          <a:stretch/>
        </p:blipFill>
        <p:spPr bwMode="auto">
          <a:xfrm>
            <a:off x="395536" y="471997"/>
            <a:ext cx="816830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967300" y="1075765"/>
            <a:ext cx="1224136" cy="360040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4686472" y="3325906"/>
            <a:ext cx="3672408" cy="1171763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56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99898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教學助理介紹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640960" cy="460851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教學助理簡稱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協助教師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準備製作及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教材，以減輕教學負擔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輔導課業學習不適應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同學，以提升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整體而言提升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品質、增進課程向心力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57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教學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助理分類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293078" y="3621513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92378" y="2085510"/>
            <a:ext cx="61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99592" y="5063811"/>
            <a:ext cx="596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54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神韻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50204</TotalTime>
  <Words>1519</Words>
  <Application>Microsoft Office PowerPoint</Application>
  <PresentationFormat>如螢幕大小 (4:3)</PresentationFormat>
  <Paragraphs>221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Century Schoolbook</vt:lpstr>
      <vt:lpstr>微軟正黑體</vt:lpstr>
      <vt:lpstr>新細明體</vt:lpstr>
      <vt:lpstr>標楷體</vt:lpstr>
      <vt:lpstr>Calibri</vt:lpstr>
      <vt:lpstr>Lucida Sans Unicode</vt:lpstr>
      <vt:lpstr>Wingdings</vt:lpstr>
      <vt:lpstr>Wingdings 2</vt:lpstr>
      <vt:lpstr>壁窗</vt:lpstr>
      <vt:lpstr>教學助理制度之介紹、 職責、注意事項</vt:lpstr>
      <vt:lpstr>目錄</vt:lpstr>
      <vt:lpstr>PowerPoint 簡報</vt:lpstr>
      <vt:lpstr>PowerPoint 簡報</vt:lpstr>
      <vt:lpstr>PowerPoint 簡報</vt:lpstr>
      <vt:lpstr>PowerPoint 簡報</vt:lpstr>
      <vt:lpstr>PowerPoint 簡報</vt:lpstr>
      <vt:lpstr>教學助理介紹</vt:lpstr>
      <vt:lpstr>教學助理分類</vt:lpstr>
      <vt:lpstr>教學助理職責－  Ａ. 協助輔導-僑園築夢課程</vt:lpstr>
      <vt:lpstr>B.協助遠距教學課程</vt:lpstr>
      <vt:lpstr> C.協助輔導-一般課程</vt:lpstr>
      <vt:lpstr>教學助理薪資計算</vt:lpstr>
      <vt:lpstr>教學助理附件表單說明</vt:lpstr>
      <vt:lpstr>附件表單範本及注意事項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教學助理制度之介紹、 職責、注意事項</dc:title>
  <dc:creator>user</dc:creator>
  <cp:lastModifiedBy>User</cp:lastModifiedBy>
  <cp:revision>346</cp:revision>
  <cp:lastPrinted>2023-10-24T03:31:22Z</cp:lastPrinted>
  <dcterms:created xsi:type="dcterms:W3CDTF">2014-09-29T07:53:26Z</dcterms:created>
  <dcterms:modified xsi:type="dcterms:W3CDTF">2024-03-22T08:27:34Z</dcterms:modified>
</cp:coreProperties>
</file>