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88" r:id="rId4"/>
    <p:sldId id="290" r:id="rId5"/>
    <p:sldId id="291" r:id="rId6"/>
    <p:sldId id="292" r:id="rId7"/>
    <p:sldId id="289" r:id="rId8"/>
    <p:sldId id="259" r:id="rId9"/>
    <p:sldId id="294" r:id="rId10"/>
    <p:sldId id="303" r:id="rId11"/>
    <p:sldId id="300" r:id="rId12"/>
    <p:sldId id="273" r:id="rId13"/>
    <p:sldId id="287" r:id="rId14"/>
    <p:sldId id="274" r:id="rId15"/>
    <p:sldId id="297" r:id="rId16"/>
    <p:sldId id="275" r:id="rId17"/>
    <p:sldId id="298" r:id="rId18"/>
    <p:sldId id="279" r:id="rId19"/>
    <p:sldId id="280" r:id="rId20"/>
    <p:sldId id="281" r:id="rId21"/>
    <p:sldId id="283" r:id="rId22"/>
    <p:sldId id="285" r:id="rId23"/>
    <p:sldId id="286" r:id="rId2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1E5F4B38-FA2D-45FB-BC64-1460FC713568}">
          <p14:sldIdLst>
            <p14:sldId id="256"/>
            <p14:sldId id="257"/>
            <p14:sldId id="288"/>
            <p14:sldId id="290"/>
            <p14:sldId id="291"/>
            <p14:sldId id="292"/>
            <p14:sldId id="289"/>
            <p14:sldId id="259"/>
            <p14:sldId id="294"/>
            <p14:sldId id="303"/>
            <p14:sldId id="300"/>
            <p14:sldId id="273"/>
          </p14:sldIdLst>
        </p14:section>
        <p14:section name="未命名的章節" id="{9FF20D9F-719F-44A4-A4FE-DA8DBC4A3AD1}">
          <p14:sldIdLst/>
        </p14:section>
        <p14:section name="未命名的章節" id="{941D7DD1-B55A-4FC3-84D4-732D89FBE460}">
          <p14:sldIdLst>
            <p14:sldId id="287"/>
            <p14:sldId id="274"/>
            <p14:sldId id="297"/>
            <p14:sldId id="275"/>
            <p14:sldId id="298"/>
            <p14:sldId id="279"/>
            <p14:sldId id="280"/>
            <p14:sldId id="281"/>
            <p14:sldId id="283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E95F17-B249-4B40-BEBA-B80A1F4680E4}" type="doc">
      <dgm:prSet loTypeId="urn:microsoft.com/office/officeart/2005/8/layout/hList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97C0366-BDB1-44D8-B892-ECBC4ADC8442}">
      <dgm:prSet phldrT="[文字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協助</a:t>
          </a:r>
          <a:r>
            <a: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遠距教學課程</a:t>
          </a:r>
          <a:endParaRPr lang="zh-TW" altLang="en-US" sz="24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A62803E-467F-4D37-92D7-1B5C93FD970F}" type="parTrans" cxnId="{513DBED1-FBDD-4D89-AA90-3A7B6BA379E3}">
      <dgm:prSet/>
      <dgm:spPr/>
      <dgm:t>
        <a:bodyPr/>
        <a:lstStyle/>
        <a:p>
          <a:endParaRPr lang="zh-TW" altLang="en-US"/>
        </a:p>
      </dgm:t>
    </dgm:pt>
    <dgm:pt modelId="{5E4C2A8B-B925-4319-914F-9BAAD25B8B74}" type="sibTrans" cxnId="{513DBED1-FBDD-4D89-AA90-3A7B6BA379E3}">
      <dgm:prSet/>
      <dgm:spPr/>
      <dgm:t>
        <a:bodyPr/>
        <a:lstStyle/>
        <a:p>
          <a:endParaRPr lang="zh-TW" altLang="en-US"/>
        </a:p>
      </dgm:t>
    </dgm:pt>
    <dgm:pt modelId="{5A5F32D3-4217-4C21-8CD4-9DBCE82FB598}">
      <dgm:prSet phldrT="[文字]" custT="1"/>
      <dgm:spPr>
        <a:solidFill>
          <a:schemeClr val="accent2"/>
        </a:solidFill>
      </dgm:spPr>
      <dgm:t>
        <a:bodyPr/>
        <a:lstStyle/>
        <a:p>
          <a:pPr algn="ctr"/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協助</a:t>
          </a:r>
          <a:r>
            <a: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一般課程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F86F23E-7C04-413C-B497-41C0A2C24D90}" type="parTrans" cxnId="{5E7B1B09-0B4E-4670-8644-29EF7653B9BE}">
      <dgm:prSet/>
      <dgm:spPr/>
      <dgm:t>
        <a:bodyPr/>
        <a:lstStyle/>
        <a:p>
          <a:endParaRPr lang="zh-TW" altLang="en-US"/>
        </a:p>
      </dgm:t>
    </dgm:pt>
    <dgm:pt modelId="{1062BC72-F0DB-4A88-9512-2F4312A33309}" type="sibTrans" cxnId="{5E7B1B09-0B4E-4670-8644-29EF7653B9BE}">
      <dgm:prSet/>
      <dgm:spPr/>
      <dgm:t>
        <a:bodyPr/>
        <a:lstStyle/>
        <a:p>
          <a:endParaRPr lang="zh-TW" altLang="en-US"/>
        </a:p>
      </dgm:t>
    </dgm:pt>
    <dgm:pt modelId="{EC8DEED1-C5D9-4C2D-BDFC-8032FB314B69}">
      <dgm:prSet phldrT="[文字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協助</a:t>
          </a:r>
          <a:r>
            <a: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僑園築夢課程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5D8DD7-4AE3-4D8A-A58F-E5F59C77EA83}" type="sibTrans" cxnId="{72F64FA2-500B-47C8-94DB-096F0039C797}">
      <dgm:prSet/>
      <dgm:spPr/>
      <dgm:t>
        <a:bodyPr/>
        <a:lstStyle/>
        <a:p>
          <a:endParaRPr lang="zh-TW" altLang="en-US"/>
        </a:p>
      </dgm:t>
    </dgm:pt>
    <dgm:pt modelId="{A50D1373-CC71-42D0-92F9-AAD7249E2A06}" type="parTrans" cxnId="{72F64FA2-500B-47C8-94DB-096F0039C797}">
      <dgm:prSet/>
      <dgm:spPr/>
      <dgm:t>
        <a:bodyPr/>
        <a:lstStyle/>
        <a:p>
          <a:endParaRPr lang="zh-TW" altLang="en-US"/>
        </a:p>
      </dgm:t>
    </dgm:pt>
    <dgm:pt modelId="{F17D7CDA-0143-4CFB-8483-C8F17AE7DF74}" type="pres">
      <dgm:prSet presAssocID="{F8E95F17-B249-4B40-BEBA-B80A1F4680E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F47D4F5-4280-481C-9AD4-DAD05054861E}" type="pres">
      <dgm:prSet presAssocID="{F8E95F17-B249-4B40-BEBA-B80A1F4680E4}" presName="fgShape" presStyleLbl="fgShp" presStyleIdx="0" presStyleCnt="1"/>
      <dgm:spPr/>
    </dgm:pt>
    <dgm:pt modelId="{1DFA0B2D-F085-44A8-A332-2B7BED24ECEC}" type="pres">
      <dgm:prSet presAssocID="{F8E95F17-B249-4B40-BEBA-B80A1F4680E4}" presName="linComp" presStyleCnt="0"/>
      <dgm:spPr/>
    </dgm:pt>
    <dgm:pt modelId="{EA41BC4B-7140-4404-98A0-15AA3C7F2E15}" type="pres">
      <dgm:prSet presAssocID="{EC8DEED1-C5D9-4C2D-BDFC-8032FB314B69}" presName="compNode" presStyleCnt="0"/>
      <dgm:spPr/>
    </dgm:pt>
    <dgm:pt modelId="{E3BD64C6-F423-434C-B5DE-C94F2E6B192D}" type="pres">
      <dgm:prSet presAssocID="{EC8DEED1-C5D9-4C2D-BDFC-8032FB314B69}" presName="bkgdShape" presStyleLbl="node1" presStyleIdx="0" presStyleCnt="3" custLinFactNeighborX="-3133"/>
      <dgm:spPr/>
      <dgm:t>
        <a:bodyPr/>
        <a:lstStyle/>
        <a:p>
          <a:endParaRPr lang="zh-TW" altLang="en-US"/>
        </a:p>
      </dgm:t>
    </dgm:pt>
    <dgm:pt modelId="{700F28CA-681C-45E6-84C2-2262230FFCBE}" type="pres">
      <dgm:prSet presAssocID="{EC8DEED1-C5D9-4C2D-BDFC-8032FB314B69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114F13-53B4-4C72-9F5E-B212CC383278}" type="pres">
      <dgm:prSet presAssocID="{EC8DEED1-C5D9-4C2D-BDFC-8032FB314B69}" presName="invisiNode" presStyleLbl="node1" presStyleIdx="0" presStyleCnt="3"/>
      <dgm:spPr/>
    </dgm:pt>
    <dgm:pt modelId="{3A4A60B0-5EA6-41EB-B40B-3821711B40E4}" type="pres">
      <dgm:prSet presAssocID="{EC8DEED1-C5D9-4C2D-BDFC-8032FB314B69}" presName="imagNode" presStyleLbl="fgImgPlace1" presStyleIdx="0" presStyleCnt="3"/>
      <dgm:spPr/>
    </dgm:pt>
    <dgm:pt modelId="{2660E666-0507-4017-B8B0-DCF284FA9DDF}" type="pres">
      <dgm:prSet presAssocID="{CC5D8DD7-4AE3-4D8A-A58F-E5F59C77EA83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4AB74825-8CEE-42FA-89DD-1776FCB0DBC7}" type="pres">
      <dgm:prSet presAssocID="{B97C0366-BDB1-44D8-B892-ECBC4ADC8442}" presName="compNode" presStyleCnt="0"/>
      <dgm:spPr/>
    </dgm:pt>
    <dgm:pt modelId="{5FBAF2B0-8C79-475D-92B2-59539A803255}" type="pres">
      <dgm:prSet presAssocID="{B97C0366-BDB1-44D8-B892-ECBC4ADC8442}" presName="bkgdShape" presStyleLbl="node1" presStyleIdx="1" presStyleCnt="3"/>
      <dgm:spPr/>
      <dgm:t>
        <a:bodyPr/>
        <a:lstStyle/>
        <a:p>
          <a:endParaRPr lang="zh-TW" altLang="en-US"/>
        </a:p>
      </dgm:t>
    </dgm:pt>
    <dgm:pt modelId="{B1E73B6B-6E39-4415-83A5-8A9F07DCABD8}" type="pres">
      <dgm:prSet presAssocID="{B97C0366-BDB1-44D8-B892-ECBC4ADC8442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1DE9530-9735-4317-971B-80D8E6A291BD}" type="pres">
      <dgm:prSet presAssocID="{B97C0366-BDB1-44D8-B892-ECBC4ADC8442}" presName="invisiNode" presStyleLbl="node1" presStyleIdx="1" presStyleCnt="3"/>
      <dgm:spPr/>
    </dgm:pt>
    <dgm:pt modelId="{6916563A-43ED-47E7-9668-B2167E2EAEFD}" type="pres">
      <dgm:prSet presAssocID="{B97C0366-BDB1-44D8-B892-ECBC4ADC8442}" presName="imagNode" presStyleLbl="fgImgPlace1" presStyleIdx="1" presStyleCnt="3"/>
      <dgm:spPr/>
      <dgm:t>
        <a:bodyPr/>
        <a:lstStyle/>
        <a:p>
          <a:endParaRPr lang="zh-TW" altLang="en-US"/>
        </a:p>
      </dgm:t>
    </dgm:pt>
    <dgm:pt modelId="{EF92CD1F-B43E-44F6-8DD3-91A65350C605}" type="pres">
      <dgm:prSet presAssocID="{5E4C2A8B-B925-4319-914F-9BAAD25B8B74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49066213-2E15-49E6-B5C7-21E6A487D120}" type="pres">
      <dgm:prSet presAssocID="{5A5F32D3-4217-4C21-8CD4-9DBCE82FB598}" presName="compNode" presStyleCnt="0"/>
      <dgm:spPr/>
    </dgm:pt>
    <dgm:pt modelId="{A6CA059A-8895-4579-B0CB-776A31C696BC}" type="pres">
      <dgm:prSet presAssocID="{5A5F32D3-4217-4C21-8CD4-9DBCE82FB598}" presName="bkgdShape" presStyleLbl="node1" presStyleIdx="2" presStyleCnt="3"/>
      <dgm:spPr/>
      <dgm:t>
        <a:bodyPr/>
        <a:lstStyle/>
        <a:p>
          <a:endParaRPr lang="zh-TW" altLang="en-US"/>
        </a:p>
      </dgm:t>
    </dgm:pt>
    <dgm:pt modelId="{C6565DBC-C1AF-4077-A53E-CDD3202DFBEF}" type="pres">
      <dgm:prSet presAssocID="{5A5F32D3-4217-4C21-8CD4-9DBCE82FB598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BC60467-66DB-4B99-9126-B920463643C4}" type="pres">
      <dgm:prSet presAssocID="{5A5F32D3-4217-4C21-8CD4-9DBCE82FB598}" presName="invisiNode" presStyleLbl="node1" presStyleIdx="2" presStyleCnt="3"/>
      <dgm:spPr/>
    </dgm:pt>
    <dgm:pt modelId="{B3518E91-764C-43D7-89B8-B142C4F09B7F}" type="pres">
      <dgm:prSet presAssocID="{5A5F32D3-4217-4C21-8CD4-9DBCE82FB598}" presName="imagNode" presStyleLbl="fgImgPlace1" presStyleIdx="2" presStyleCnt="3"/>
      <dgm:spPr/>
    </dgm:pt>
  </dgm:ptLst>
  <dgm:cxnLst>
    <dgm:cxn modelId="{26EBFAA7-5953-4392-8E69-CB5E2555AC76}" type="presOf" srcId="{CC5D8DD7-4AE3-4D8A-A58F-E5F59C77EA83}" destId="{2660E666-0507-4017-B8B0-DCF284FA9DDF}" srcOrd="0" destOrd="0" presId="urn:microsoft.com/office/officeart/2005/8/layout/hList7"/>
    <dgm:cxn modelId="{2D792E0E-ECE0-46B0-8516-13294629BE68}" type="presOf" srcId="{B97C0366-BDB1-44D8-B892-ECBC4ADC8442}" destId="{5FBAF2B0-8C79-475D-92B2-59539A803255}" srcOrd="0" destOrd="0" presId="urn:microsoft.com/office/officeart/2005/8/layout/hList7"/>
    <dgm:cxn modelId="{007A01CE-6A1F-4353-84C4-22CCEB33647C}" type="presOf" srcId="{B97C0366-BDB1-44D8-B892-ECBC4ADC8442}" destId="{B1E73B6B-6E39-4415-83A5-8A9F07DCABD8}" srcOrd="1" destOrd="0" presId="urn:microsoft.com/office/officeart/2005/8/layout/hList7"/>
    <dgm:cxn modelId="{3BD28576-6D39-41D6-92FA-6FF3A5C42460}" type="presOf" srcId="{5A5F32D3-4217-4C21-8CD4-9DBCE82FB598}" destId="{A6CA059A-8895-4579-B0CB-776A31C696BC}" srcOrd="0" destOrd="0" presId="urn:microsoft.com/office/officeart/2005/8/layout/hList7"/>
    <dgm:cxn modelId="{929B4F74-0D3F-4E92-9812-628DB51184EC}" type="presOf" srcId="{5A5F32D3-4217-4C21-8CD4-9DBCE82FB598}" destId="{C6565DBC-C1AF-4077-A53E-CDD3202DFBEF}" srcOrd="1" destOrd="0" presId="urn:microsoft.com/office/officeart/2005/8/layout/hList7"/>
    <dgm:cxn modelId="{513DBED1-FBDD-4D89-AA90-3A7B6BA379E3}" srcId="{F8E95F17-B249-4B40-BEBA-B80A1F4680E4}" destId="{B97C0366-BDB1-44D8-B892-ECBC4ADC8442}" srcOrd="1" destOrd="0" parTransId="{5A62803E-467F-4D37-92D7-1B5C93FD970F}" sibTransId="{5E4C2A8B-B925-4319-914F-9BAAD25B8B74}"/>
    <dgm:cxn modelId="{3F4F9CE3-E26A-44C8-BE67-4BEA34F1DC08}" type="presOf" srcId="{EC8DEED1-C5D9-4C2D-BDFC-8032FB314B69}" destId="{E3BD64C6-F423-434C-B5DE-C94F2E6B192D}" srcOrd="0" destOrd="0" presId="urn:microsoft.com/office/officeart/2005/8/layout/hList7"/>
    <dgm:cxn modelId="{FCC332CE-0FC7-4480-B453-008E60F67998}" type="presOf" srcId="{5E4C2A8B-B925-4319-914F-9BAAD25B8B74}" destId="{EF92CD1F-B43E-44F6-8DD3-91A65350C605}" srcOrd="0" destOrd="0" presId="urn:microsoft.com/office/officeart/2005/8/layout/hList7"/>
    <dgm:cxn modelId="{B7DAD339-4425-4621-82A0-20D51394C69A}" type="presOf" srcId="{F8E95F17-B249-4B40-BEBA-B80A1F4680E4}" destId="{F17D7CDA-0143-4CFB-8483-C8F17AE7DF74}" srcOrd="0" destOrd="0" presId="urn:microsoft.com/office/officeart/2005/8/layout/hList7"/>
    <dgm:cxn modelId="{72F64FA2-500B-47C8-94DB-096F0039C797}" srcId="{F8E95F17-B249-4B40-BEBA-B80A1F4680E4}" destId="{EC8DEED1-C5D9-4C2D-BDFC-8032FB314B69}" srcOrd="0" destOrd="0" parTransId="{A50D1373-CC71-42D0-92F9-AAD7249E2A06}" sibTransId="{CC5D8DD7-4AE3-4D8A-A58F-E5F59C77EA83}"/>
    <dgm:cxn modelId="{5E7B1B09-0B4E-4670-8644-29EF7653B9BE}" srcId="{F8E95F17-B249-4B40-BEBA-B80A1F4680E4}" destId="{5A5F32D3-4217-4C21-8CD4-9DBCE82FB598}" srcOrd="2" destOrd="0" parTransId="{CF86F23E-7C04-413C-B497-41C0A2C24D90}" sibTransId="{1062BC72-F0DB-4A88-9512-2F4312A33309}"/>
    <dgm:cxn modelId="{72A21E3F-7982-47BC-99DB-ED4660B732B5}" type="presOf" srcId="{EC8DEED1-C5D9-4C2D-BDFC-8032FB314B69}" destId="{700F28CA-681C-45E6-84C2-2262230FFCBE}" srcOrd="1" destOrd="0" presId="urn:microsoft.com/office/officeart/2005/8/layout/hList7"/>
    <dgm:cxn modelId="{BCA607E1-FCB5-466B-ACD5-D633B6F848BD}" type="presParOf" srcId="{F17D7CDA-0143-4CFB-8483-C8F17AE7DF74}" destId="{0F47D4F5-4280-481C-9AD4-DAD05054861E}" srcOrd="0" destOrd="0" presId="urn:microsoft.com/office/officeart/2005/8/layout/hList7"/>
    <dgm:cxn modelId="{7DE9E4D9-2D0D-4F7E-96F0-373A317B29E9}" type="presParOf" srcId="{F17D7CDA-0143-4CFB-8483-C8F17AE7DF74}" destId="{1DFA0B2D-F085-44A8-A332-2B7BED24ECEC}" srcOrd="1" destOrd="0" presId="urn:microsoft.com/office/officeart/2005/8/layout/hList7"/>
    <dgm:cxn modelId="{1C293096-24FD-48C5-ADD4-907EEB82F92A}" type="presParOf" srcId="{1DFA0B2D-F085-44A8-A332-2B7BED24ECEC}" destId="{EA41BC4B-7140-4404-98A0-15AA3C7F2E15}" srcOrd="0" destOrd="0" presId="urn:microsoft.com/office/officeart/2005/8/layout/hList7"/>
    <dgm:cxn modelId="{9B642BCC-FE10-44D5-9C2D-D76D8FE556E7}" type="presParOf" srcId="{EA41BC4B-7140-4404-98A0-15AA3C7F2E15}" destId="{E3BD64C6-F423-434C-B5DE-C94F2E6B192D}" srcOrd="0" destOrd="0" presId="urn:microsoft.com/office/officeart/2005/8/layout/hList7"/>
    <dgm:cxn modelId="{B75841D3-F955-4A34-91E9-6EE053A9BE81}" type="presParOf" srcId="{EA41BC4B-7140-4404-98A0-15AA3C7F2E15}" destId="{700F28CA-681C-45E6-84C2-2262230FFCBE}" srcOrd="1" destOrd="0" presId="urn:microsoft.com/office/officeart/2005/8/layout/hList7"/>
    <dgm:cxn modelId="{D92D3AA4-67BB-4AF0-8C5B-F086D6BE4717}" type="presParOf" srcId="{EA41BC4B-7140-4404-98A0-15AA3C7F2E15}" destId="{6B114F13-53B4-4C72-9F5E-B212CC383278}" srcOrd="2" destOrd="0" presId="urn:microsoft.com/office/officeart/2005/8/layout/hList7"/>
    <dgm:cxn modelId="{BDE2E229-3818-4746-AFB6-4AB6EEA14F16}" type="presParOf" srcId="{EA41BC4B-7140-4404-98A0-15AA3C7F2E15}" destId="{3A4A60B0-5EA6-41EB-B40B-3821711B40E4}" srcOrd="3" destOrd="0" presId="urn:microsoft.com/office/officeart/2005/8/layout/hList7"/>
    <dgm:cxn modelId="{920F83D5-8A45-4767-9648-B87670F59162}" type="presParOf" srcId="{1DFA0B2D-F085-44A8-A332-2B7BED24ECEC}" destId="{2660E666-0507-4017-B8B0-DCF284FA9DDF}" srcOrd="1" destOrd="0" presId="urn:microsoft.com/office/officeart/2005/8/layout/hList7"/>
    <dgm:cxn modelId="{68BB36C3-50DC-434D-AF28-A839D892BF52}" type="presParOf" srcId="{1DFA0B2D-F085-44A8-A332-2B7BED24ECEC}" destId="{4AB74825-8CEE-42FA-89DD-1776FCB0DBC7}" srcOrd="2" destOrd="0" presId="urn:microsoft.com/office/officeart/2005/8/layout/hList7"/>
    <dgm:cxn modelId="{76DEE89D-1F8D-4D78-A1F1-EA6A073DA518}" type="presParOf" srcId="{4AB74825-8CEE-42FA-89DD-1776FCB0DBC7}" destId="{5FBAF2B0-8C79-475D-92B2-59539A803255}" srcOrd="0" destOrd="0" presId="urn:microsoft.com/office/officeart/2005/8/layout/hList7"/>
    <dgm:cxn modelId="{BEE11E09-E73C-444E-8842-A242EA489AB9}" type="presParOf" srcId="{4AB74825-8CEE-42FA-89DD-1776FCB0DBC7}" destId="{B1E73B6B-6E39-4415-83A5-8A9F07DCABD8}" srcOrd="1" destOrd="0" presId="urn:microsoft.com/office/officeart/2005/8/layout/hList7"/>
    <dgm:cxn modelId="{EEB58737-A24A-42AE-AD0F-A74EDF3DA10C}" type="presParOf" srcId="{4AB74825-8CEE-42FA-89DD-1776FCB0DBC7}" destId="{71DE9530-9735-4317-971B-80D8E6A291BD}" srcOrd="2" destOrd="0" presId="urn:microsoft.com/office/officeart/2005/8/layout/hList7"/>
    <dgm:cxn modelId="{CF02F882-3ECC-43D0-9BE5-0B0886926EFA}" type="presParOf" srcId="{4AB74825-8CEE-42FA-89DD-1776FCB0DBC7}" destId="{6916563A-43ED-47E7-9668-B2167E2EAEFD}" srcOrd="3" destOrd="0" presId="urn:microsoft.com/office/officeart/2005/8/layout/hList7"/>
    <dgm:cxn modelId="{313F44D6-3A32-4AFD-9199-08719055E471}" type="presParOf" srcId="{1DFA0B2D-F085-44A8-A332-2B7BED24ECEC}" destId="{EF92CD1F-B43E-44F6-8DD3-91A65350C605}" srcOrd="3" destOrd="0" presId="urn:microsoft.com/office/officeart/2005/8/layout/hList7"/>
    <dgm:cxn modelId="{3BBC83A2-FE23-45F0-8436-337B3B083FF5}" type="presParOf" srcId="{1DFA0B2D-F085-44A8-A332-2B7BED24ECEC}" destId="{49066213-2E15-49E6-B5C7-21E6A487D120}" srcOrd="4" destOrd="0" presId="urn:microsoft.com/office/officeart/2005/8/layout/hList7"/>
    <dgm:cxn modelId="{42155D31-A8F4-4D2E-ABA4-CDE809201080}" type="presParOf" srcId="{49066213-2E15-49E6-B5C7-21E6A487D120}" destId="{A6CA059A-8895-4579-B0CB-776A31C696BC}" srcOrd="0" destOrd="0" presId="urn:microsoft.com/office/officeart/2005/8/layout/hList7"/>
    <dgm:cxn modelId="{33408E62-F7B7-49AE-9759-B9BCF4A2360E}" type="presParOf" srcId="{49066213-2E15-49E6-B5C7-21E6A487D120}" destId="{C6565DBC-C1AF-4077-A53E-CDD3202DFBEF}" srcOrd="1" destOrd="0" presId="urn:microsoft.com/office/officeart/2005/8/layout/hList7"/>
    <dgm:cxn modelId="{EAC37E23-F75A-47B7-9435-C572B6C69D95}" type="presParOf" srcId="{49066213-2E15-49E6-B5C7-21E6A487D120}" destId="{0BC60467-66DB-4B99-9126-B920463643C4}" srcOrd="2" destOrd="0" presId="urn:microsoft.com/office/officeart/2005/8/layout/hList7"/>
    <dgm:cxn modelId="{BEC30EB2-619B-4FE1-8C61-843550192E38}" type="presParOf" srcId="{49066213-2E15-49E6-B5C7-21E6A487D120}" destId="{B3518E91-764C-43D7-89B8-B142C4F09B7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BD64C6-F423-434C-B5DE-C94F2E6B192D}">
      <dsp:nvSpPr>
        <dsp:cNvPr id="0" name=""/>
        <dsp:cNvSpPr/>
      </dsp:nvSpPr>
      <dsp:spPr>
        <a:xfrm>
          <a:off x="0" y="0"/>
          <a:ext cx="2282288" cy="453650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協助</a:t>
          </a:r>
          <a:r>
            <a:rPr lang="en-US" altLang="zh-TW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僑園築夢課程</a:t>
          </a:r>
          <a:endParaRPr lang="zh-TW" altLang="en-US" sz="2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0" y="1814601"/>
        <a:ext cx="2282288" cy="1814601"/>
      </dsp:txXfrm>
    </dsp:sp>
    <dsp:sp modelId="{3A4A60B0-5EA6-41EB-B40B-3821711B40E4}">
      <dsp:nvSpPr>
        <dsp:cNvPr id="0" name=""/>
        <dsp:cNvSpPr/>
      </dsp:nvSpPr>
      <dsp:spPr>
        <a:xfrm>
          <a:off x="387283" y="272190"/>
          <a:ext cx="1510655" cy="15106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BAF2B0-8C79-475D-92B2-59539A803255}">
      <dsp:nvSpPr>
        <dsp:cNvPr id="0" name=""/>
        <dsp:cNvSpPr/>
      </dsp:nvSpPr>
      <dsp:spPr>
        <a:xfrm>
          <a:off x="2352223" y="0"/>
          <a:ext cx="2282288" cy="453650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協助</a:t>
          </a:r>
          <a:r>
            <a:rPr lang="en-US" altLang="zh-TW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遠距教學課程</a:t>
          </a:r>
          <a:endParaRPr lang="zh-TW" altLang="en-US" sz="2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352223" y="1814601"/>
        <a:ext cx="2282288" cy="1814601"/>
      </dsp:txXfrm>
    </dsp:sp>
    <dsp:sp modelId="{6916563A-43ED-47E7-9668-B2167E2EAEFD}">
      <dsp:nvSpPr>
        <dsp:cNvPr id="0" name=""/>
        <dsp:cNvSpPr/>
      </dsp:nvSpPr>
      <dsp:spPr>
        <a:xfrm>
          <a:off x="2738040" y="272190"/>
          <a:ext cx="1510655" cy="15106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CA059A-8895-4579-B0CB-776A31C696BC}">
      <dsp:nvSpPr>
        <dsp:cNvPr id="0" name=""/>
        <dsp:cNvSpPr/>
      </dsp:nvSpPr>
      <dsp:spPr>
        <a:xfrm>
          <a:off x="4702980" y="0"/>
          <a:ext cx="2282288" cy="4536504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協助</a:t>
          </a:r>
          <a:r>
            <a:rPr lang="en-US" altLang="zh-TW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一般課程</a:t>
          </a:r>
          <a:endParaRPr lang="zh-TW" altLang="en-US" sz="2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702980" y="1814601"/>
        <a:ext cx="2282288" cy="1814601"/>
      </dsp:txXfrm>
    </dsp:sp>
    <dsp:sp modelId="{B3518E91-764C-43D7-89B8-B142C4F09B7F}">
      <dsp:nvSpPr>
        <dsp:cNvPr id="0" name=""/>
        <dsp:cNvSpPr/>
      </dsp:nvSpPr>
      <dsp:spPr>
        <a:xfrm>
          <a:off x="5088797" y="272190"/>
          <a:ext cx="1510655" cy="15106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47D4F5-4280-481C-9AD4-DAD05054861E}">
      <dsp:nvSpPr>
        <dsp:cNvPr id="0" name=""/>
        <dsp:cNvSpPr/>
      </dsp:nvSpPr>
      <dsp:spPr>
        <a:xfrm>
          <a:off x="279469" y="3629203"/>
          <a:ext cx="6427797" cy="680475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47F50-CC51-4F4D-94B5-24D3BE43352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6571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280DC-BE00-4AE5-A55D-23E5FF872AA2}" type="datetimeFigureOut">
              <a:rPr lang="zh-TW" altLang="en-US" smtClean="0"/>
              <a:pPr/>
              <a:t>2026/10/21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86A28-558F-47F7-967A-133B22B1FC1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9427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86A28-558F-47F7-967A-133B22B1FC10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9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586A28-558F-47F7-967A-133B22B1FC10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3802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F8D5-C5E4-4C28-9243-D413A8148DB6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440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97138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7C06F-CD1D-4E01-9517-75193E6BB9E3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6394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65227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470607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D4DD0-F984-497B-BB56-468BA6A8873B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942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430E-E431-428D-A09D-D4F107A7A504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858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2735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E78D-8760-4D75-954F-D9EED5C6DB4C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05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97886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634852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400098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307202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151832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555277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613489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1887F-2F99-4851-846C-BF6FE5B50831}" type="datetime1">
              <a:rPr lang="zh-TW" altLang="en-US" smtClean="0"/>
              <a:t>2026/10/21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67EDAC2-304A-427D-A849-432F6247FD5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395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99833" y="980728"/>
            <a:ext cx="6172200" cy="1894362"/>
          </a:xfrm>
        </p:spPr>
        <p:txBody>
          <a:bodyPr>
            <a:noAutofit/>
          </a:bodyPr>
          <a:lstStyle/>
          <a:p>
            <a:r>
              <a:rPr lang="zh-TW" altLang="en-US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教學助理制度之</a:t>
            </a:r>
            <a:r>
              <a:rPr lang="zh-TW" altLang="en-US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介紹、</a:t>
            </a:r>
            <a:r>
              <a:rPr lang="en-US" altLang="zh-TW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職責、注意事項</a:t>
            </a:r>
            <a:endParaRPr lang="zh-TW" altLang="en-US" sz="5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僑光科技大學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教務處 教學發展中心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/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206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目錄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84784"/>
            <a:ext cx="7467600" cy="439248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教學助理介紹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教學助理分類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助理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職責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教學助理薪資計算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附件表單範本及注意事項</a:t>
            </a:r>
          </a:p>
        </p:txBody>
      </p:sp>
    </p:spTree>
    <p:extLst>
      <p:ext uri="{BB962C8B-B14F-4D97-AF65-F5344CB8AC3E}">
        <p14:creationId xmlns:p14="http://schemas.microsoft.com/office/powerpoint/2010/main" val="380425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1" t="10960" r="32378" b="3856"/>
          <a:stretch/>
        </p:blipFill>
        <p:spPr bwMode="auto">
          <a:xfrm>
            <a:off x="2135817" y="188640"/>
            <a:ext cx="4595434" cy="64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3843246" y="1021105"/>
            <a:ext cx="864096" cy="216024"/>
          </a:xfrm>
          <a:prstGeom prst="round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4788024" y="908720"/>
            <a:ext cx="864096" cy="216024"/>
          </a:xfrm>
          <a:prstGeom prst="round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4"/>
          <p:cNvSpPr/>
          <p:nvPr/>
        </p:nvSpPr>
        <p:spPr>
          <a:xfrm>
            <a:off x="3134454" y="1374666"/>
            <a:ext cx="2229634" cy="182126"/>
          </a:xfrm>
          <a:prstGeom prst="roundRect">
            <a:avLst/>
          </a:prstGeom>
          <a:noFill/>
          <a:ln w="25400" cmpd="sng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4716016" y="1700808"/>
            <a:ext cx="1080120" cy="144016"/>
          </a:xfrm>
          <a:prstGeom prst="round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4351621" y="5611906"/>
            <a:ext cx="1872208" cy="648072"/>
          </a:xfrm>
          <a:prstGeom prst="round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-24401" y="1374666"/>
            <a:ext cx="23042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115</a:t>
            </a:r>
            <a:r>
              <a:rPr lang="zh-TW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en-US" altLang="zh-TW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zh-TW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日至</a:t>
            </a:r>
            <a:endParaRPr lang="en-US" altLang="zh-TW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115</a:t>
            </a:r>
            <a:r>
              <a:rPr lang="zh-TW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en-US" altLang="zh-TW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zh-TW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zh-TW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endParaRPr lang="en-US" altLang="zh-TW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TW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115</a:t>
            </a:r>
            <a:r>
              <a:rPr lang="zh-TW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en-US" altLang="zh-TW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zh-TW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日至</a:t>
            </a:r>
            <a:endParaRPr lang="en-US" altLang="zh-TW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115</a:t>
            </a:r>
            <a:r>
              <a:rPr lang="zh-TW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en-US" altLang="zh-TW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zh-TW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en-US" altLang="zh-TW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zh-TW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日</a:t>
            </a:r>
            <a:endParaRPr lang="en-US" altLang="zh-TW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TW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TW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時薪：</a:t>
            </a:r>
            <a:r>
              <a:rPr lang="en-US" altLang="zh-TW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$196</a:t>
            </a:r>
          </a:p>
          <a:p>
            <a:r>
              <a:rPr lang="zh-TW" alt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時數</a:t>
            </a:r>
            <a:r>
              <a:rPr lang="zh-TW" altLang="en-US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：參閱下頁</a:t>
            </a:r>
            <a:endParaRPr lang="en-US" altLang="zh-TW" sz="20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TW" sz="20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3209409" y="2204864"/>
            <a:ext cx="1142212" cy="144016"/>
          </a:xfrm>
          <a:prstGeom prst="roundRect">
            <a:avLst/>
          </a:prstGeom>
          <a:noFill/>
          <a:ln w="25400" cmpd="sng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823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字方塊 16"/>
          <p:cNvSpPr txBox="1"/>
          <p:nvPr/>
        </p:nvSpPr>
        <p:spPr>
          <a:xfrm>
            <a:off x="-684584" y="56818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商學與管理學院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770534"/>
            <a:ext cx="5400600" cy="59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0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/>
          <p:cNvSpPr txBox="1"/>
          <p:nvPr/>
        </p:nvSpPr>
        <p:spPr>
          <a:xfrm>
            <a:off x="-828600" y="116632"/>
            <a:ext cx="871296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設計與資訊學院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08720"/>
            <a:ext cx="6377340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9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395536" y="210459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觀光與餐旅學院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r="4796"/>
          <a:stretch/>
        </p:blipFill>
        <p:spPr>
          <a:xfrm>
            <a:off x="1475656" y="918345"/>
            <a:ext cx="5184576" cy="571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3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4" t="11188" r="15566" b="3979"/>
          <a:stretch/>
        </p:blipFill>
        <p:spPr bwMode="auto">
          <a:xfrm>
            <a:off x="395536" y="471997"/>
            <a:ext cx="8168300" cy="57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5967300" y="1075765"/>
            <a:ext cx="1224136" cy="360040"/>
          </a:xfrm>
          <a:prstGeom prst="round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 </a:t>
            </a:r>
            <a:endParaRPr lang="zh-TW" altLang="en-US" dirty="0"/>
          </a:p>
        </p:txBody>
      </p:sp>
      <p:sp>
        <p:nvSpPr>
          <p:cNvPr id="4" name="圓角矩形 3"/>
          <p:cNvSpPr/>
          <p:nvPr/>
        </p:nvSpPr>
        <p:spPr>
          <a:xfrm>
            <a:off x="4686472" y="3325906"/>
            <a:ext cx="3672408" cy="1171763"/>
          </a:xfrm>
          <a:prstGeom prst="round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564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998984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教學助理介紹</a:t>
            </a:r>
            <a:endParaRPr lang="zh-TW" altLang="en-US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79512" y="1556792"/>
            <a:ext cx="8640960" cy="460851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教學助理簡稱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TA</a:t>
            </a: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協助教師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準備製作及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維護課程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教材，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以減輕教學負擔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輔導課業學習不適應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同學，以提升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學習成效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整體而言提升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品質、增進課程向心力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0577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11560" y="16393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sym typeface="Wingdings"/>
              </a:rPr>
              <a:t>教學</a:t>
            </a:r>
            <a:r>
              <a:rPr lang="zh-TW" altLang="en-US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sym typeface="Wingdings"/>
              </a:rPr>
              <a:t>助理分類</a:t>
            </a:r>
            <a:endParaRPr lang="zh-TW" altLang="en-US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8276333"/>
              </p:ext>
            </p:extLst>
          </p:nvPr>
        </p:nvGraphicFramePr>
        <p:xfrm>
          <a:off x="467544" y="1772816"/>
          <a:ext cx="698673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3679424" y="1069236"/>
            <a:ext cx="5629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300331" y="1069237"/>
            <a:ext cx="6110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010427" y="1069236"/>
            <a:ext cx="5966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endParaRPr lang="zh-TW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ounded Rectangle 24"/>
          <p:cNvSpPr/>
          <p:nvPr/>
        </p:nvSpPr>
        <p:spPr>
          <a:xfrm>
            <a:off x="3556016" y="2348976"/>
            <a:ext cx="864000" cy="864000"/>
          </a:xfrm>
          <a:custGeom>
            <a:avLst/>
            <a:gdLst/>
            <a:ahLst/>
            <a:cxnLst/>
            <a:rect l="0" t="0" r="0" b="0"/>
            <a:pathLst>
              <a:path w="328612" h="328612">
                <a:moveTo>
                  <a:pt x="271205" y="85725"/>
                </a:moveTo>
                <a:lnTo>
                  <a:pt x="271205" y="28575"/>
                </a:lnTo>
                <a:moveTo>
                  <a:pt x="299780" y="57150"/>
                </a:moveTo>
                <a:lnTo>
                  <a:pt x="242630" y="57150"/>
                </a:lnTo>
                <a:moveTo>
                  <a:pt x="272991" y="157162"/>
                </a:moveTo>
                <a:lnTo>
                  <a:pt x="215841" y="157162"/>
                </a:lnTo>
                <a:moveTo>
                  <a:pt x="244416" y="125015"/>
                </a:moveTo>
                <a:cubicBezTo>
                  <a:pt x="242443" y="125015"/>
                  <a:pt x="240844" y="126614"/>
                  <a:pt x="240844" y="128587"/>
                </a:cubicBezTo>
                <a:moveTo>
                  <a:pt x="247988" y="128587"/>
                </a:moveTo>
                <a:cubicBezTo>
                  <a:pt x="247988" y="126614"/>
                  <a:pt x="246388" y="125015"/>
                  <a:pt x="244416" y="125015"/>
                </a:cubicBezTo>
                <a:moveTo>
                  <a:pt x="247988" y="128587"/>
                </a:moveTo>
                <a:cubicBezTo>
                  <a:pt x="247988" y="130560"/>
                  <a:pt x="246388" y="132159"/>
                  <a:pt x="244416" y="132159"/>
                </a:cubicBezTo>
                <a:moveTo>
                  <a:pt x="244416" y="132159"/>
                </a:moveTo>
                <a:cubicBezTo>
                  <a:pt x="242443" y="132159"/>
                  <a:pt x="240844" y="130560"/>
                  <a:pt x="240844" y="128587"/>
                </a:cubicBezTo>
                <a:moveTo>
                  <a:pt x="244416" y="182165"/>
                </a:moveTo>
                <a:cubicBezTo>
                  <a:pt x="242443" y="182165"/>
                  <a:pt x="240844" y="183764"/>
                  <a:pt x="240844" y="185737"/>
                </a:cubicBezTo>
                <a:moveTo>
                  <a:pt x="247988" y="185737"/>
                </a:moveTo>
                <a:cubicBezTo>
                  <a:pt x="247988" y="183764"/>
                  <a:pt x="246388" y="182165"/>
                  <a:pt x="244416" y="182165"/>
                </a:cubicBezTo>
                <a:moveTo>
                  <a:pt x="247988" y="185737"/>
                </a:moveTo>
                <a:cubicBezTo>
                  <a:pt x="247988" y="187710"/>
                  <a:pt x="246388" y="189309"/>
                  <a:pt x="244416" y="189309"/>
                </a:cubicBezTo>
                <a:moveTo>
                  <a:pt x="244416" y="189309"/>
                </a:moveTo>
                <a:cubicBezTo>
                  <a:pt x="242443" y="189309"/>
                  <a:pt x="240844" y="187710"/>
                  <a:pt x="240844" y="185737"/>
                </a:cubicBezTo>
                <a:moveTo>
                  <a:pt x="206911" y="85725"/>
                </a:moveTo>
                <a:lnTo>
                  <a:pt x="171192" y="85725"/>
                </a:lnTo>
                <a:lnTo>
                  <a:pt x="156905" y="128587"/>
                </a:lnTo>
                <a:lnTo>
                  <a:pt x="142617" y="107156"/>
                </a:lnTo>
                <a:moveTo>
                  <a:pt x="28575" y="200025"/>
                </a:moveTo>
                <a:lnTo>
                  <a:pt x="28575" y="242887"/>
                </a:lnTo>
                <a:moveTo>
                  <a:pt x="114300" y="200025"/>
                </a:moveTo>
                <a:lnTo>
                  <a:pt x="114300" y="242887"/>
                </a:lnTo>
                <a:moveTo>
                  <a:pt x="114300" y="242887"/>
                </a:moveTo>
                <a:lnTo>
                  <a:pt x="28575" y="242887"/>
                </a:lnTo>
                <a:moveTo>
                  <a:pt x="71437" y="271462"/>
                </a:moveTo>
                <a:lnTo>
                  <a:pt x="71437" y="328612"/>
                </a:lnTo>
                <a:moveTo>
                  <a:pt x="71437" y="192881"/>
                </a:moveTo>
                <a:lnTo>
                  <a:pt x="71437" y="121443"/>
                </a:lnTo>
                <a:moveTo>
                  <a:pt x="107156" y="328612"/>
                </a:moveTo>
                <a:lnTo>
                  <a:pt x="114300" y="242887"/>
                </a:lnTo>
                <a:lnTo>
                  <a:pt x="142875" y="242887"/>
                </a:lnTo>
                <a:lnTo>
                  <a:pt x="142875" y="192881"/>
                </a:lnTo>
                <a:cubicBezTo>
                  <a:pt x="142875" y="153427"/>
                  <a:pt x="110891" y="121443"/>
                  <a:pt x="71437" y="121443"/>
                </a:cubicBezTo>
                <a:cubicBezTo>
                  <a:pt x="31983" y="121443"/>
                  <a:pt x="0" y="153427"/>
                  <a:pt x="0" y="192881"/>
                </a:cubicBezTo>
                <a:lnTo>
                  <a:pt x="0" y="242887"/>
                </a:lnTo>
                <a:lnTo>
                  <a:pt x="28575" y="242887"/>
                </a:lnTo>
                <a:lnTo>
                  <a:pt x="35718" y="328612"/>
                </a:lnTo>
                <a:close/>
                <a:moveTo>
                  <a:pt x="21431" y="50006"/>
                </a:moveTo>
                <a:cubicBezTo>
                  <a:pt x="21431" y="77623"/>
                  <a:pt x="43819" y="100012"/>
                  <a:pt x="71437" y="100012"/>
                </a:cubicBezTo>
                <a:cubicBezTo>
                  <a:pt x="99055" y="100012"/>
                  <a:pt x="121443" y="77623"/>
                  <a:pt x="121443" y="50006"/>
                </a:cubicBezTo>
                <a:cubicBezTo>
                  <a:pt x="121443" y="22388"/>
                  <a:pt x="99055" y="0"/>
                  <a:pt x="71437" y="0"/>
                </a:cubicBezTo>
                <a:cubicBezTo>
                  <a:pt x="43819" y="0"/>
                  <a:pt x="21431" y="22388"/>
                  <a:pt x="21431" y="50006"/>
                </a:cubicBezTo>
                <a:close/>
                <a:moveTo>
                  <a:pt x="120886" y="42491"/>
                </a:moveTo>
                <a:cubicBezTo>
                  <a:pt x="109831" y="47461"/>
                  <a:pt x="97845" y="50023"/>
                  <a:pt x="85725" y="50006"/>
                </a:cubicBezTo>
                <a:cubicBezTo>
                  <a:pt x="63958" y="50029"/>
                  <a:pt x="43005" y="41739"/>
                  <a:pt x="27146" y="26831"/>
                </a:cubicBezTo>
                <a:moveTo>
                  <a:pt x="185737" y="242887"/>
                </a:moveTo>
                <a:lnTo>
                  <a:pt x="300037" y="242887"/>
                </a:lnTo>
                <a:cubicBezTo>
                  <a:pt x="315819" y="242887"/>
                  <a:pt x="328612" y="230094"/>
                  <a:pt x="328612" y="214312"/>
                </a:cubicBezTo>
                <a:lnTo>
                  <a:pt x="328612" y="28575"/>
                </a:lnTo>
                <a:cubicBezTo>
                  <a:pt x="328612" y="12793"/>
                  <a:pt x="315819" y="0"/>
                  <a:pt x="300037" y="0"/>
                </a:cubicBezTo>
                <a:lnTo>
                  <a:pt x="135731" y="0"/>
                </a:lnTo>
              </a:path>
            </a:pathLst>
          </a:custGeom>
          <a:noFill/>
          <a:ln w="14287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25"/>
          <p:cNvSpPr/>
          <p:nvPr/>
        </p:nvSpPr>
        <p:spPr>
          <a:xfrm>
            <a:off x="5918756" y="2289398"/>
            <a:ext cx="864000" cy="864000"/>
          </a:xfrm>
          <a:custGeom>
            <a:avLst/>
            <a:gdLst/>
            <a:ahLst/>
            <a:cxnLst/>
            <a:rect l="0" t="0" r="0" b="0"/>
            <a:pathLst>
              <a:path w="328612" h="327183">
                <a:moveTo>
                  <a:pt x="125958" y="245002"/>
                </a:moveTo>
                <a:cubicBezTo>
                  <a:pt x="125954" y="266183"/>
                  <a:pt x="143124" y="283357"/>
                  <a:pt x="164306" y="283357"/>
                </a:cubicBezTo>
                <a:cubicBezTo>
                  <a:pt x="185488" y="283357"/>
                  <a:pt x="202658" y="266183"/>
                  <a:pt x="202653" y="245002"/>
                </a:cubicBezTo>
                <a:cubicBezTo>
                  <a:pt x="202658" y="223820"/>
                  <a:pt x="185488" y="206646"/>
                  <a:pt x="164306" y="206646"/>
                </a:cubicBezTo>
                <a:cubicBezTo>
                  <a:pt x="143124" y="206646"/>
                  <a:pt x="125954" y="223820"/>
                  <a:pt x="125958" y="245002"/>
                </a:cubicBezTo>
                <a:moveTo>
                  <a:pt x="219098" y="327183"/>
                </a:moveTo>
                <a:cubicBezTo>
                  <a:pt x="208302" y="306953"/>
                  <a:pt x="187236" y="294318"/>
                  <a:pt x="164306" y="294318"/>
                </a:cubicBezTo>
                <a:cubicBezTo>
                  <a:pt x="141375" y="294318"/>
                  <a:pt x="120310" y="306953"/>
                  <a:pt x="109513" y="327183"/>
                </a:cubicBezTo>
                <a:moveTo>
                  <a:pt x="237258" y="245002"/>
                </a:moveTo>
                <a:cubicBezTo>
                  <a:pt x="237253" y="266183"/>
                  <a:pt x="254423" y="283357"/>
                  <a:pt x="275605" y="283357"/>
                </a:cubicBezTo>
                <a:cubicBezTo>
                  <a:pt x="296787" y="283357"/>
                  <a:pt x="313957" y="266183"/>
                  <a:pt x="313953" y="245002"/>
                </a:cubicBezTo>
                <a:cubicBezTo>
                  <a:pt x="313957" y="223820"/>
                  <a:pt x="296787" y="206646"/>
                  <a:pt x="275605" y="206646"/>
                </a:cubicBezTo>
                <a:cubicBezTo>
                  <a:pt x="254423" y="206646"/>
                  <a:pt x="237253" y="223820"/>
                  <a:pt x="237258" y="245002"/>
                </a:cubicBezTo>
                <a:moveTo>
                  <a:pt x="328612" y="321740"/>
                </a:moveTo>
                <a:cubicBezTo>
                  <a:pt x="315769" y="303608"/>
                  <a:pt x="294552" y="293296"/>
                  <a:pt x="272361" y="294399"/>
                </a:cubicBezTo>
                <a:cubicBezTo>
                  <a:pt x="250169" y="295502"/>
                  <a:pt x="230080" y="307868"/>
                  <a:pt x="219098" y="327183"/>
                </a:cubicBezTo>
                <a:moveTo>
                  <a:pt x="14658" y="245002"/>
                </a:moveTo>
                <a:cubicBezTo>
                  <a:pt x="14654" y="266183"/>
                  <a:pt x="31824" y="283357"/>
                  <a:pt x="53006" y="283357"/>
                </a:cubicBezTo>
                <a:cubicBezTo>
                  <a:pt x="74188" y="283357"/>
                  <a:pt x="91358" y="266183"/>
                  <a:pt x="91354" y="245002"/>
                </a:cubicBezTo>
                <a:cubicBezTo>
                  <a:pt x="91358" y="223820"/>
                  <a:pt x="74188" y="206646"/>
                  <a:pt x="53006" y="206646"/>
                </a:cubicBezTo>
                <a:cubicBezTo>
                  <a:pt x="31824" y="206646"/>
                  <a:pt x="14654" y="223820"/>
                  <a:pt x="14658" y="245002"/>
                </a:cubicBezTo>
                <a:moveTo>
                  <a:pt x="0" y="321740"/>
                </a:moveTo>
                <a:cubicBezTo>
                  <a:pt x="12842" y="303608"/>
                  <a:pt x="34059" y="293296"/>
                  <a:pt x="56251" y="294399"/>
                </a:cubicBezTo>
                <a:cubicBezTo>
                  <a:pt x="78442" y="295502"/>
                  <a:pt x="98532" y="307868"/>
                  <a:pt x="109513" y="327183"/>
                </a:cubicBezTo>
                <a:moveTo>
                  <a:pt x="319639" y="97340"/>
                </a:moveTo>
                <a:lnTo>
                  <a:pt x="245344" y="171635"/>
                </a:lnTo>
                <a:lnTo>
                  <a:pt x="208811" y="178936"/>
                </a:lnTo>
                <a:lnTo>
                  <a:pt x="216112" y="142417"/>
                </a:lnTo>
                <a:lnTo>
                  <a:pt x="290407" y="68122"/>
                </a:lnTo>
                <a:cubicBezTo>
                  <a:pt x="298453" y="60079"/>
                  <a:pt x="311494" y="60079"/>
                  <a:pt x="319539" y="68122"/>
                </a:cubicBezTo>
                <a:lnTo>
                  <a:pt x="319625" y="68208"/>
                </a:lnTo>
                <a:cubicBezTo>
                  <a:pt x="323497" y="72066"/>
                  <a:pt x="325674" y="77306"/>
                  <a:pt x="325676" y="82771"/>
                </a:cubicBezTo>
                <a:cubicBezTo>
                  <a:pt x="325679" y="88237"/>
                  <a:pt x="323507" y="93479"/>
                  <a:pt x="319639" y="97340"/>
                </a:cubicBezTo>
                <a:close/>
                <a:moveTo>
                  <a:pt x="260132" y="32118"/>
                </a:moveTo>
                <a:lnTo>
                  <a:pt x="223413" y="0"/>
                </a:lnTo>
                <a:lnTo>
                  <a:pt x="48091" y="0"/>
                </a:lnTo>
                <a:lnTo>
                  <a:pt x="48091" y="164363"/>
                </a:lnTo>
                <a:moveTo>
                  <a:pt x="91925" y="76695"/>
                </a:moveTo>
                <a:lnTo>
                  <a:pt x="106527" y="91311"/>
                </a:lnTo>
                <a:lnTo>
                  <a:pt x="135745" y="62093"/>
                </a:lnTo>
                <a:moveTo>
                  <a:pt x="91925" y="149747"/>
                </a:moveTo>
                <a:lnTo>
                  <a:pt x="106527" y="164363"/>
                </a:lnTo>
                <a:lnTo>
                  <a:pt x="135745" y="135131"/>
                </a:lnTo>
                <a:moveTo>
                  <a:pt x="172278" y="83996"/>
                </a:moveTo>
                <a:lnTo>
                  <a:pt x="194195" y="83996"/>
                </a:lnTo>
                <a:moveTo>
                  <a:pt x="223413" y="135131"/>
                </a:moveTo>
                <a:lnTo>
                  <a:pt x="252631" y="164363"/>
                </a:lnTo>
                <a:moveTo>
                  <a:pt x="91354" y="245030"/>
                </a:moveTo>
                <a:cubicBezTo>
                  <a:pt x="66198" y="247472"/>
                  <a:pt x="41263" y="238567"/>
                  <a:pt x="23345" y="220741"/>
                </a:cubicBezTo>
                <a:moveTo>
                  <a:pt x="202653" y="245030"/>
                </a:moveTo>
                <a:cubicBezTo>
                  <a:pt x="177497" y="247470"/>
                  <a:pt x="152564" y="238565"/>
                  <a:pt x="134645" y="220741"/>
                </a:cubicBezTo>
                <a:moveTo>
                  <a:pt x="245945" y="220741"/>
                </a:moveTo>
                <a:cubicBezTo>
                  <a:pt x="263868" y="238567"/>
                  <a:pt x="288807" y="247472"/>
                  <a:pt x="313967" y="245030"/>
                </a:cubicBezTo>
              </a:path>
            </a:pathLst>
          </a:custGeom>
          <a:noFill/>
          <a:ln w="14287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22"/>
          <p:cNvSpPr/>
          <p:nvPr/>
        </p:nvSpPr>
        <p:spPr>
          <a:xfrm>
            <a:off x="1173816" y="2279591"/>
            <a:ext cx="864096" cy="864000"/>
          </a:xfrm>
          <a:custGeom>
            <a:avLst/>
            <a:gdLst/>
            <a:ahLst/>
            <a:cxnLst/>
            <a:rect l="0" t="0" r="0" b="0"/>
            <a:pathLst>
              <a:path w="331579" h="331576">
                <a:moveTo>
                  <a:pt x="141607" y="142423"/>
                </a:moveTo>
                <a:cubicBezTo>
                  <a:pt x="126879" y="153470"/>
                  <a:pt x="123895" y="174365"/>
                  <a:pt x="134942" y="189094"/>
                </a:cubicBezTo>
                <a:cubicBezTo>
                  <a:pt x="145989" y="203822"/>
                  <a:pt x="166884" y="206806"/>
                  <a:pt x="181612" y="195759"/>
                </a:cubicBezTo>
                <a:moveTo>
                  <a:pt x="223603" y="205746"/>
                </a:moveTo>
                <a:cubicBezTo>
                  <a:pt x="208755" y="234825"/>
                  <a:pt x="176468" y="250583"/>
                  <a:pt x="144409" y="244397"/>
                </a:cubicBezTo>
                <a:cubicBezTo>
                  <a:pt x="112350" y="238212"/>
                  <a:pt x="88243" y="211574"/>
                  <a:pt x="85279" y="179058"/>
                </a:cubicBezTo>
                <a:cubicBezTo>
                  <a:pt x="82315" y="146543"/>
                  <a:pt x="101207" y="115985"/>
                  <a:pt x="131620" y="104104"/>
                </a:cubicBezTo>
                <a:moveTo>
                  <a:pt x="223917" y="149467"/>
                </a:moveTo>
                <a:lnTo>
                  <a:pt x="163910" y="166612"/>
                </a:lnTo>
                <a:lnTo>
                  <a:pt x="181054" y="106605"/>
                </a:lnTo>
                <a:lnTo>
                  <a:pt x="276881" y="11836"/>
                </a:lnTo>
                <a:cubicBezTo>
                  <a:pt x="288717" y="0"/>
                  <a:pt x="307907" y="0"/>
                  <a:pt x="319743" y="11836"/>
                </a:cubicBezTo>
                <a:cubicBezTo>
                  <a:pt x="331579" y="23672"/>
                  <a:pt x="331579" y="42862"/>
                  <a:pt x="319743" y="54698"/>
                </a:cubicBezTo>
                <a:close/>
                <a:moveTo>
                  <a:pt x="264022" y="24694"/>
                </a:moveTo>
                <a:lnTo>
                  <a:pt x="306884" y="67557"/>
                </a:lnTo>
                <a:moveTo>
                  <a:pt x="181054" y="106605"/>
                </a:moveTo>
                <a:lnTo>
                  <a:pt x="223917" y="149467"/>
                </a:lnTo>
                <a:moveTo>
                  <a:pt x="175025" y="45168"/>
                </a:moveTo>
                <a:lnTo>
                  <a:pt x="14762" y="45168"/>
                </a:lnTo>
                <a:cubicBezTo>
                  <a:pt x="10847" y="45165"/>
                  <a:pt x="7091" y="46718"/>
                  <a:pt x="4322" y="49487"/>
                </a:cubicBezTo>
                <a:cubicBezTo>
                  <a:pt x="1553" y="52256"/>
                  <a:pt x="0" y="56012"/>
                  <a:pt x="3" y="59927"/>
                </a:cubicBezTo>
                <a:lnTo>
                  <a:pt x="3" y="273954"/>
                </a:lnTo>
                <a:cubicBezTo>
                  <a:pt x="0" y="277870"/>
                  <a:pt x="1553" y="281626"/>
                  <a:pt x="4322" y="284394"/>
                </a:cubicBezTo>
                <a:cubicBezTo>
                  <a:pt x="7091" y="287163"/>
                  <a:pt x="10847" y="288717"/>
                  <a:pt x="14762" y="288713"/>
                </a:cubicBezTo>
                <a:lnTo>
                  <a:pt x="185741" y="288713"/>
                </a:lnTo>
                <a:lnTo>
                  <a:pt x="185741" y="317288"/>
                </a:lnTo>
                <a:cubicBezTo>
                  <a:pt x="185741" y="325179"/>
                  <a:pt x="192138" y="331576"/>
                  <a:pt x="200028" y="331576"/>
                </a:cubicBezTo>
                <a:lnTo>
                  <a:pt x="300041" y="331576"/>
                </a:lnTo>
                <a:cubicBezTo>
                  <a:pt x="307932" y="331576"/>
                  <a:pt x="314328" y="325179"/>
                  <a:pt x="314328" y="317288"/>
                </a:cubicBezTo>
                <a:lnTo>
                  <a:pt x="314328" y="123750"/>
                </a:lnTo>
                <a:moveTo>
                  <a:pt x="249835" y="331576"/>
                </a:moveTo>
                <a:lnTo>
                  <a:pt x="249835" y="288056"/>
                </a:lnTo>
                <a:moveTo>
                  <a:pt x="314328" y="288713"/>
                </a:moveTo>
                <a:lnTo>
                  <a:pt x="185741" y="288713"/>
                </a:lnTo>
              </a:path>
            </a:pathLst>
          </a:custGeom>
          <a:noFill/>
          <a:ln w="14287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03544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347713" cy="887296"/>
          </a:xfrm>
        </p:spPr>
        <p:txBody>
          <a:bodyPr>
            <a:normAutofit/>
          </a:bodyPr>
          <a:lstStyle/>
          <a:p>
            <a:pPr algn="ctr"/>
            <a:r>
              <a:rPr lang="zh-TW" altLang="en-US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教學</a:t>
            </a:r>
            <a:r>
              <a:rPr lang="zh-TW" altLang="en-US" sz="4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助理</a:t>
            </a:r>
            <a:r>
              <a:rPr lang="zh-TW" altLang="en-US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職責</a:t>
            </a:r>
            <a:endParaRPr lang="zh-TW" altLang="en-US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0" y="1916832"/>
            <a:ext cx="9144000" cy="4789249"/>
            <a:chOff x="-23052" y="1520072"/>
            <a:chExt cx="9144000" cy="4789249"/>
          </a:xfrm>
        </p:grpSpPr>
        <p:grpSp>
          <p:nvGrpSpPr>
            <p:cNvPr id="10" name="Google Shape;670;p14"/>
            <p:cNvGrpSpPr/>
            <p:nvPr/>
          </p:nvGrpSpPr>
          <p:grpSpPr>
            <a:xfrm>
              <a:off x="-23052" y="2091457"/>
              <a:ext cx="9144000" cy="122238"/>
              <a:chOff x="0" y="3238500"/>
              <a:chExt cx="9144000" cy="122238"/>
            </a:xfrm>
          </p:grpSpPr>
          <p:sp>
            <p:nvSpPr>
              <p:cNvPr id="36" name="Google Shape;671;p14"/>
              <p:cNvSpPr/>
              <p:nvPr/>
            </p:nvSpPr>
            <p:spPr>
              <a:xfrm>
                <a:off x="0" y="3238500"/>
                <a:ext cx="9144000" cy="47877"/>
              </a:xfrm>
              <a:prstGeom prst="rect">
                <a:avLst/>
              </a:prstGeom>
              <a:gradFill>
                <a:gsLst>
                  <a:gs pos="0">
                    <a:srgbClr val="808080"/>
                  </a:gs>
                  <a:gs pos="100000">
                    <a:srgbClr val="F1F1F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endParaRPr>
              </a:p>
            </p:txBody>
          </p:sp>
          <p:sp>
            <p:nvSpPr>
              <p:cNvPr id="37" name="Google Shape;672;p14"/>
              <p:cNvSpPr/>
              <p:nvPr/>
            </p:nvSpPr>
            <p:spPr>
              <a:xfrm>
                <a:off x="0" y="3285358"/>
                <a:ext cx="9144000" cy="75380"/>
              </a:xfrm>
              <a:prstGeom prst="rect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5F5F5F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endParaRPr>
              </a:p>
            </p:txBody>
          </p:sp>
        </p:grpSp>
        <p:sp>
          <p:nvSpPr>
            <p:cNvPr id="31" name="Google Shape;674;p14"/>
            <p:cNvSpPr/>
            <p:nvPr/>
          </p:nvSpPr>
          <p:spPr>
            <a:xfrm>
              <a:off x="312398" y="3212976"/>
              <a:ext cx="2171370" cy="2520280"/>
            </a:xfrm>
            <a:prstGeom prst="flowChartOffpageConnector">
              <a:avLst/>
            </a:prstGeom>
            <a:gradFill>
              <a:gsLst>
                <a:gs pos="0">
                  <a:srgbClr val="FFBB82"/>
                </a:gs>
                <a:gs pos="35000">
                  <a:srgbClr val="FFCFA8"/>
                </a:gs>
                <a:gs pos="100000">
                  <a:srgbClr val="FFEBD9"/>
                </a:gs>
              </a:gsLst>
              <a:lin ang="16200000" scaled="0"/>
            </a:gradFill>
            <a:ln w="9525" cap="flat" cmpd="sng">
              <a:solidFill>
                <a:srgbClr val="F5913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algn="ctr">
                <a:spcBef>
                  <a:spcPts val="1000"/>
                </a:spcBef>
                <a:spcAft>
                  <a:spcPts val="1000"/>
                </a:spcAft>
              </a:pPr>
              <a:r>
                <a:rPr lang="zh-TW" altLang="en-US" sz="2400" b="1" dirty="0">
                  <a:latin typeface="微軟正黑體" panose="020B0604030504040204" pitchFamily="34" charset="-120"/>
                </a:rPr>
                <a:t>每週定時定點提供</a:t>
              </a:r>
              <a:r>
                <a:rPr lang="zh-TW" altLang="en-US" sz="2400" b="1" dirty="0">
                  <a:solidFill>
                    <a:srgbClr val="FF0000"/>
                  </a:solidFill>
                  <a:latin typeface="微軟正黑體" panose="020B0604030504040204" pitchFamily="34" charset="-120"/>
                </a:rPr>
                <a:t>課業諮詢服務並協助解決課業問題</a:t>
              </a:r>
              <a:r>
                <a:rPr lang="zh-TW" altLang="en-US" sz="2400" b="1" dirty="0">
                  <a:latin typeface="微軟正黑體" panose="020B0604030504040204" pitchFamily="34" charset="-120"/>
                </a:rPr>
                <a:t>，填寫受輔學生簽到</a:t>
              </a:r>
              <a:r>
                <a:rPr lang="zh-TW" altLang="en-US" sz="2400" b="1" dirty="0" smtClean="0">
                  <a:latin typeface="微軟正黑體" panose="020B0604030504040204" pitchFamily="34" charset="-120"/>
                </a:rPr>
                <a:t>表</a:t>
              </a:r>
              <a:r>
                <a:rPr lang="zh-TW" altLang="en-US" sz="2400" b="1" dirty="0">
                  <a:latin typeface="微軟正黑體" panose="020B0604030504040204" pitchFamily="34" charset="-120"/>
                </a:rPr>
                <a:t>。</a:t>
              </a:r>
            </a:p>
            <a:p>
              <a:pPr lvl="0">
                <a:spcBef>
                  <a:spcPts val="1000"/>
                </a:spcBef>
                <a:spcAft>
                  <a:spcPts val="1000"/>
                </a:spcAft>
              </a:pPr>
              <a:endParaRPr lang="en-US" altLang="zh-TW" sz="2400" dirty="0" smtClean="0">
                <a:latin typeface="微軟正黑體" panose="020B0604030504040204" pitchFamily="34" charset="-120"/>
              </a:endParaRPr>
            </a:p>
          </p:txBody>
        </p:sp>
        <p:grpSp>
          <p:nvGrpSpPr>
            <p:cNvPr id="32" name="Google Shape;675;p14"/>
            <p:cNvGrpSpPr/>
            <p:nvPr/>
          </p:nvGrpSpPr>
          <p:grpSpPr>
            <a:xfrm>
              <a:off x="1097017" y="2721129"/>
              <a:ext cx="402622" cy="487028"/>
              <a:chOff x="1513911" y="2728273"/>
              <a:chExt cx="459980" cy="556410"/>
            </a:xfrm>
          </p:grpSpPr>
          <p:sp>
            <p:nvSpPr>
              <p:cNvPr id="34" name="Google Shape;676;p14"/>
              <p:cNvSpPr/>
              <p:nvPr/>
            </p:nvSpPr>
            <p:spPr>
              <a:xfrm>
                <a:off x="1513911" y="2728275"/>
                <a:ext cx="185322" cy="556408"/>
              </a:xfrm>
              <a:custGeom>
                <a:avLst/>
                <a:gdLst/>
                <a:ahLst/>
                <a:cxnLst/>
                <a:rect l="l" t="t" r="r" b="b"/>
                <a:pathLst>
                  <a:path w="48" h="128" extrusionOk="0">
                    <a:moveTo>
                      <a:pt x="43" y="3"/>
                    </a:moveTo>
                    <a:cubicBezTo>
                      <a:pt x="41" y="29"/>
                      <a:pt x="38" y="54"/>
                      <a:pt x="35" y="80"/>
                    </a:cubicBezTo>
                    <a:cubicBezTo>
                      <a:pt x="35" y="82"/>
                      <a:pt x="34" y="95"/>
                      <a:pt x="32" y="106"/>
                    </a:cubicBezTo>
                    <a:cubicBezTo>
                      <a:pt x="21" y="110"/>
                      <a:pt x="10" y="114"/>
                      <a:pt x="1" y="122"/>
                    </a:cubicBezTo>
                    <a:cubicBezTo>
                      <a:pt x="0" y="123"/>
                      <a:pt x="0" y="126"/>
                      <a:pt x="2" y="126"/>
                    </a:cubicBezTo>
                    <a:cubicBezTo>
                      <a:pt x="12" y="128"/>
                      <a:pt x="21" y="126"/>
                      <a:pt x="31" y="127"/>
                    </a:cubicBezTo>
                    <a:cubicBezTo>
                      <a:pt x="32" y="127"/>
                      <a:pt x="33" y="126"/>
                      <a:pt x="33" y="125"/>
                    </a:cubicBezTo>
                    <a:cubicBezTo>
                      <a:pt x="41" y="84"/>
                      <a:pt x="45" y="44"/>
                      <a:pt x="48" y="3"/>
                    </a:cubicBezTo>
                    <a:cubicBezTo>
                      <a:pt x="48" y="0"/>
                      <a:pt x="43" y="0"/>
                      <a:pt x="43" y="3"/>
                    </a:cubicBezTo>
                    <a:close/>
                    <a:moveTo>
                      <a:pt x="24" y="121"/>
                    </a:moveTo>
                    <a:cubicBezTo>
                      <a:pt x="24" y="121"/>
                      <a:pt x="10" y="121"/>
                      <a:pt x="12" y="120"/>
                    </a:cubicBezTo>
                    <a:cubicBezTo>
                      <a:pt x="17" y="117"/>
                      <a:pt x="24" y="114"/>
                      <a:pt x="31" y="112"/>
                    </a:cubicBezTo>
                    <a:cubicBezTo>
                      <a:pt x="29" y="117"/>
                      <a:pt x="27" y="121"/>
                      <a:pt x="24" y="121"/>
                    </a:cubicBezTo>
                    <a:close/>
                  </a:path>
                </a:pathLst>
              </a:custGeom>
              <a:solidFill>
                <a:schemeClr val="lt1"/>
              </a:solidFill>
              <a:ln w="25400" cap="flat" cmpd="sng">
                <a:solidFill>
                  <a:srgbClr val="C898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Microsoft JhengHe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677;p14"/>
              <p:cNvSpPr/>
              <p:nvPr/>
            </p:nvSpPr>
            <p:spPr>
              <a:xfrm>
                <a:off x="1777402" y="2728273"/>
                <a:ext cx="196489" cy="554135"/>
              </a:xfrm>
              <a:custGeom>
                <a:avLst/>
                <a:gdLst/>
                <a:ahLst/>
                <a:cxnLst/>
                <a:rect l="l" t="t" r="r" b="b"/>
                <a:pathLst>
                  <a:path w="51" h="127" extrusionOk="0">
                    <a:moveTo>
                      <a:pt x="50" y="123"/>
                    </a:moveTo>
                    <a:cubicBezTo>
                      <a:pt x="41" y="113"/>
                      <a:pt x="31" y="112"/>
                      <a:pt x="19" y="109"/>
                    </a:cubicBezTo>
                    <a:cubicBezTo>
                      <a:pt x="17" y="100"/>
                      <a:pt x="16" y="91"/>
                      <a:pt x="14" y="82"/>
                    </a:cubicBezTo>
                    <a:cubicBezTo>
                      <a:pt x="10" y="56"/>
                      <a:pt x="7" y="30"/>
                      <a:pt x="5" y="3"/>
                    </a:cubicBezTo>
                    <a:cubicBezTo>
                      <a:pt x="5" y="0"/>
                      <a:pt x="0" y="0"/>
                      <a:pt x="0" y="3"/>
                    </a:cubicBezTo>
                    <a:cubicBezTo>
                      <a:pt x="3" y="44"/>
                      <a:pt x="9" y="85"/>
                      <a:pt x="17" y="125"/>
                    </a:cubicBezTo>
                    <a:cubicBezTo>
                      <a:pt x="17" y="126"/>
                      <a:pt x="18" y="127"/>
                      <a:pt x="19" y="127"/>
                    </a:cubicBezTo>
                    <a:cubicBezTo>
                      <a:pt x="29" y="127"/>
                      <a:pt x="38" y="127"/>
                      <a:pt x="48" y="127"/>
                    </a:cubicBezTo>
                    <a:cubicBezTo>
                      <a:pt x="50" y="127"/>
                      <a:pt x="51" y="125"/>
                      <a:pt x="50" y="123"/>
                    </a:cubicBezTo>
                    <a:close/>
                    <a:moveTo>
                      <a:pt x="20" y="117"/>
                    </a:moveTo>
                    <a:cubicBezTo>
                      <a:pt x="20" y="116"/>
                      <a:pt x="20" y="115"/>
                      <a:pt x="20" y="114"/>
                    </a:cubicBezTo>
                    <a:cubicBezTo>
                      <a:pt x="28" y="116"/>
                      <a:pt x="36" y="117"/>
                      <a:pt x="42" y="123"/>
                    </a:cubicBezTo>
                    <a:cubicBezTo>
                      <a:pt x="34" y="123"/>
                      <a:pt x="22" y="124"/>
                      <a:pt x="20" y="117"/>
                    </a:cubicBezTo>
                    <a:close/>
                  </a:path>
                </a:pathLst>
              </a:custGeom>
              <a:solidFill>
                <a:schemeClr val="lt1"/>
              </a:solidFill>
              <a:ln w="25400" cap="flat" cmpd="sng">
                <a:solidFill>
                  <a:srgbClr val="C898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Microsoft JhengHe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" name="Google Shape;678;p14"/>
            <p:cNvSpPr/>
            <p:nvPr/>
          </p:nvSpPr>
          <p:spPr>
            <a:xfrm>
              <a:off x="404754" y="1520073"/>
              <a:ext cx="1787148" cy="1178414"/>
            </a:xfrm>
            <a:prstGeom prst="ellipse">
              <a:avLst/>
            </a:prstGeom>
            <a:gradFill>
              <a:gsLst>
                <a:gs pos="0">
                  <a:srgbClr val="C86C1F"/>
                </a:gs>
                <a:gs pos="80000">
                  <a:srgbClr val="FF8E29"/>
                </a:gs>
                <a:gs pos="100000">
                  <a:srgbClr val="FF8D25"/>
                </a:gs>
              </a:gsLst>
              <a:lin ang="16200000" scaled="0"/>
            </a:gradFill>
            <a:ln w="9525" cap="flat" cmpd="sng">
              <a:solidFill>
                <a:srgbClr val="F5913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2600" b="1" dirty="0" smtClean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25</a:t>
              </a:r>
              <a:r>
                <a:rPr lang="zh-TW" altLang="en-US" sz="2600" b="1" dirty="0" smtClean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小時</a:t>
              </a:r>
              <a:endParaRPr sz="2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26" name="Google Shape;680;p14"/>
            <p:cNvSpPr/>
            <p:nvPr/>
          </p:nvSpPr>
          <p:spPr>
            <a:xfrm>
              <a:off x="3419199" y="3241285"/>
              <a:ext cx="2096570" cy="3068036"/>
            </a:xfrm>
            <a:prstGeom prst="flowChartOffpageConnector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w="9525" cap="flat" cmpd="sng">
              <a:solidFill>
                <a:srgbClr val="97B85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algn="ctr">
                <a:spcBef>
                  <a:spcPts val="1200"/>
                </a:spcBef>
                <a:spcAft>
                  <a:spcPts val="1200"/>
                </a:spcAft>
              </a:pPr>
              <a:r>
                <a:rPr lang="zh-TW" altLang="en-US" sz="2400" b="1" dirty="0">
                  <a:latin typeface="微軟正黑體" panose="020B0604030504040204" pitchFamily="34" charset="-120"/>
                </a:rPr>
                <a:t>協助開課教師</a:t>
              </a:r>
              <a:r>
                <a:rPr lang="zh-TW" altLang="en-US" sz="2400" b="1" dirty="0">
                  <a:solidFill>
                    <a:srgbClr val="FF0000"/>
                  </a:solidFill>
                  <a:latin typeface="微軟正黑體" panose="020B0604030504040204" pitchFamily="34" charset="-120"/>
                </a:rPr>
                <a:t>蒐集教學資料、上傳資料、數位媒體製作、操作教室器材</a:t>
              </a:r>
              <a:r>
                <a:rPr lang="zh-TW" altLang="en-US" sz="2400" b="1" dirty="0">
                  <a:latin typeface="微軟正黑體" panose="020B0604030504040204" pitchFamily="34" charset="-120"/>
                </a:rPr>
                <a:t>之等相關輔助工作。</a:t>
              </a:r>
            </a:p>
          </p:txBody>
        </p:sp>
        <p:grpSp>
          <p:nvGrpSpPr>
            <p:cNvPr id="27" name="Google Shape;681;p14"/>
            <p:cNvGrpSpPr/>
            <p:nvPr/>
          </p:nvGrpSpPr>
          <p:grpSpPr>
            <a:xfrm>
              <a:off x="4184708" y="2756248"/>
              <a:ext cx="402621" cy="487026"/>
              <a:chOff x="1513911" y="2728275"/>
              <a:chExt cx="459979" cy="556408"/>
            </a:xfrm>
          </p:grpSpPr>
          <p:sp>
            <p:nvSpPr>
              <p:cNvPr id="29" name="Google Shape;682;p14"/>
              <p:cNvSpPr/>
              <p:nvPr/>
            </p:nvSpPr>
            <p:spPr>
              <a:xfrm>
                <a:off x="1513911" y="2728275"/>
                <a:ext cx="185322" cy="556408"/>
              </a:xfrm>
              <a:custGeom>
                <a:avLst/>
                <a:gdLst/>
                <a:ahLst/>
                <a:cxnLst/>
                <a:rect l="l" t="t" r="r" b="b"/>
                <a:pathLst>
                  <a:path w="48" h="128" extrusionOk="0">
                    <a:moveTo>
                      <a:pt x="43" y="3"/>
                    </a:moveTo>
                    <a:cubicBezTo>
                      <a:pt x="41" y="29"/>
                      <a:pt x="38" y="54"/>
                      <a:pt x="35" y="80"/>
                    </a:cubicBezTo>
                    <a:cubicBezTo>
                      <a:pt x="35" y="82"/>
                      <a:pt x="34" y="95"/>
                      <a:pt x="32" y="106"/>
                    </a:cubicBezTo>
                    <a:cubicBezTo>
                      <a:pt x="21" y="110"/>
                      <a:pt x="10" y="114"/>
                      <a:pt x="1" y="122"/>
                    </a:cubicBezTo>
                    <a:cubicBezTo>
                      <a:pt x="0" y="123"/>
                      <a:pt x="0" y="126"/>
                      <a:pt x="2" y="126"/>
                    </a:cubicBezTo>
                    <a:cubicBezTo>
                      <a:pt x="12" y="128"/>
                      <a:pt x="21" y="126"/>
                      <a:pt x="31" y="127"/>
                    </a:cubicBezTo>
                    <a:cubicBezTo>
                      <a:pt x="32" y="127"/>
                      <a:pt x="33" y="126"/>
                      <a:pt x="33" y="125"/>
                    </a:cubicBezTo>
                    <a:cubicBezTo>
                      <a:pt x="41" y="84"/>
                      <a:pt x="45" y="44"/>
                      <a:pt x="48" y="3"/>
                    </a:cubicBezTo>
                    <a:cubicBezTo>
                      <a:pt x="48" y="0"/>
                      <a:pt x="43" y="0"/>
                      <a:pt x="43" y="3"/>
                    </a:cubicBezTo>
                    <a:close/>
                    <a:moveTo>
                      <a:pt x="24" y="121"/>
                    </a:moveTo>
                    <a:cubicBezTo>
                      <a:pt x="24" y="121"/>
                      <a:pt x="10" y="121"/>
                      <a:pt x="12" y="120"/>
                    </a:cubicBezTo>
                    <a:cubicBezTo>
                      <a:pt x="17" y="117"/>
                      <a:pt x="24" y="114"/>
                      <a:pt x="31" y="112"/>
                    </a:cubicBezTo>
                    <a:cubicBezTo>
                      <a:pt x="29" y="117"/>
                      <a:pt x="27" y="121"/>
                      <a:pt x="24" y="121"/>
                    </a:cubicBezTo>
                    <a:close/>
                  </a:path>
                </a:pathLst>
              </a:custGeom>
              <a:solidFill>
                <a:srgbClr val="A4C169"/>
              </a:solidFill>
              <a:ln w="25400" cap="flat" cmpd="sng">
                <a:solidFill>
                  <a:srgbClr val="4F612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Microsoft JhengHe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683;p14"/>
              <p:cNvSpPr/>
              <p:nvPr/>
            </p:nvSpPr>
            <p:spPr>
              <a:xfrm>
                <a:off x="1777402" y="2728275"/>
                <a:ext cx="196488" cy="554136"/>
              </a:xfrm>
              <a:custGeom>
                <a:avLst/>
                <a:gdLst/>
                <a:ahLst/>
                <a:cxnLst/>
                <a:rect l="l" t="t" r="r" b="b"/>
                <a:pathLst>
                  <a:path w="51" h="127" extrusionOk="0">
                    <a:moveTo>
                      <a:pt x="50" y="123"/>
                    </a:moveTo>
                    <a:cubicBezTo>
                      <a:pt x="41" y="113"/>
                      <a:pt x="31" y="112"/>
                      <a:pt x="19" y="109"/>
                    </a:cubicBezTo>
                    <a:cubicBezTo>
                      <a:pt x="17" y="100"/>
                      <a:pt x="16" y="91"/>
                      <a:pt x="14" y="82"/>
                    </a:cubicBezTo>
                    <a:cubicBezTo>
                      <a:pt x="10" y="56"/>
                      <a:pt x="7" y="30"/>
                      <a:pt x="5" y="3"/>
                    </a:cubicBezTo>
                    <a:cubicBezTo>
                      <a:pt x="5" y="0"/>
                      <a:pt x="0" y="0"/>
                      <a:pt x="0" y="3"/>
                    </a:cubicBezTo>
                    <a:cubicBezTo>
                      <a:pt x="3" y="44"/>
                      <a:pt x="9" y="85"/>
                      <a:pt x="17" y="125"/>
                    </a:cubicBezTo>
                    <a:cubicBezTo>
                      <a:pt x="17" y="126"/>
                      <a:pt x="18" y="127"/>
                      <a:pt x="19" y="127"/>
                    </a:cubicBezTo>
                    <a:cubicBezTo>
                      <a:pt x="29" y="127"/>
                      <a:pt x="38" y="127"/>
                      <a:pt x="48" y="127"/>
                    </a:cubicBezTo>
                    <a:cubicBezTo>
                      <a:pt x="50" y="127"/>
                      <a:pt x="51" y="125"/>
                      <a:pt x="50" y="123"/>
                    </a:cubicBezTo>
                    <a:close/>
                    <a:moveTo>
                      <a:pt x="20" y="117"/>
                    </a:moveTo>
                    <a:cubicBezTo>
                      <a:pt x="20" y="116"/>
                      <a:pt x="20" y="115"/>
                      <a:pt x="20" y="114"/>
                    </a:cubicBezTo>
                    <a:cubicBezTo>
                      <a:pt x="28" y="116"/>
                      <a:pt x="36" y="117"/>
                      <a:pt x="42" y="123"/>
                    </a:cubicBezTo>
                    <a:cubicBezTo>
                      <a:pt x="34" y="123"/>
                      <a:pt x="22" y="124"/>
                      <a:pt x="20" y="117"/>
                    </a:cubicBezTo>
                    <a:close/>
                  </a:path>
                </a:pathLst>
              </a:custGeom>
              <a:solidFill>
                <a:srgbClr val="A4C169"/>
              </a:solidFill>
              <a:ln w="25400" cap="flat" cmpd="sng">
                <a:solidFill>
                  <a:srgbClr val="4F612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Microsoft JhengHe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" name="Google Shape;684;p14"/>
            <p:cNvSpPr/>
            <p:nvPr/>
          </p:nvSpPr>
          <p:spPr>
            <a:xfrm>
              <a:off x="3473517" y="1520072"/>
              <a:ext cx="1800795" cy="1228053"/>
            </a:xfrm>
            <a:prstGeom prst="ellipse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 w="9525" cap="flat" cmpd="sng">
              <a:solidFill>
                <a:srgbClr val="97B85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2600" b="1" dirty="0" smtClean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50</a:t>
              </a:r>
              <a:r>
                <a:rPr lang="zh-TW" altLang="en-US" sz="2600" b="1" dirty="0" smtClean="0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小時</a:t>
              </a:r>
              <a:endParaRPr sz="2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21" name="Google Shape;686;p14"/>
            <p:cNvSpPr/>
            <p:nvPr/>
          </p:nvSpPr>
          <p:spPr>
            <a:xfrm>
              <a:off x="6401455" y="3241285"/>
              <a:ext cx="2130985" cy="2491972"/>
            </a:xfrm>
            <a:prstGeom prst="flowChartOffpageConnector">
              <a:avLst/>
            </a:prstGeom>
            <a:gradFill>
              <a:gsLst>
                <a:gs pos="0">
                  <a:srgbClr val="9BE9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 w="9525" cap="flat" cmpd="sng">
              <a:solidFill>
                <a:srgbClr val="45A9C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</a:rPr>
                <a:t>每週定時定點</a:t>
              </a:r>
              <a:r>
                <a:rPr lang="zh-TW" altLang="en-US" sz="2400" b="1" dirty="0">
                  <a:solidFill>
                    <a:srgbClr val="FF0000"/>
                  </a:solidFill>
                  <a:latin typeface="微軟正黑體" panose="020B0604030504040204" pitchFamily="34" charset="-120"/>
                </a:rPr>
                <a:t>提供課業諮詢服務並協助解決課業問題</a:t>
              </a:r>
              <a:r>
                <a:rPr lang="zh-TW" altLang="en-US" sz="2400" b="1" dirty="0">
                  <a:latin typeface="微軟正黑體" panose="020B0604030504040204" pitchFamily="34" charset="-120"/>
                </a:rPr>
                <a:t>，填寫受輔學生簽到</a:t>
              </a:r>
              <a:r>
                <a:rPr lang="zh-TW" altLang="en-US" sz="2400" b="1" dirty="0" smtClean="0">
                  <a:latin typeface="微軟正黑體" panose="020B0604030504040204" pitchFamily="34" charset="-120"/>
                </a:rPr>
                <a:t>表。</a:t>
              </a:r>
              <a:endParaRPr lang="zh-TW" altLang="en-US" sz="2400" b="1" dirty="0">
                <a:latin typeface="微軟正黑體" panose="020B0604030504040204" pitchFamily="34" charset="-120"/>
              </a:endParaRPr>
            </a:p>
          </p:txBody>
        </p:sp>
        <p:grpSp>
          <p:nvGrpSpPr>
            <p:cNvPr id="22" name="Google Shape;687;p14"/>
            <p:cNvGrpSpPr/>
            <p:nvPr/>
          </p:nvGrpSpPr>
          <p:grpSpPr>
            <a:xfrm>
              <a:off x="7149365" y="2746007"/>
              <a:ext cx="402621" cy="487026"/>
              <a:chOff x="1513911" y="2728275"/>
              <a:chExt cx="459979" cy="556408"/>
            </a:xfrm>
          </p:grpSpPr>
          <p:sp>
            <p:nvSpPr>
              <p:cNvPr id="24" name="Google Shape;688;p14"/>
              <p:cNvSpPr/>
              <p:nvPr/>
            </p:nvSpPr>
            <p:spPr>
              <a:xfrm>
                <a:off x="1513911" y="2728275"/>
                <a:ext cx="185322" cy="556408"/>
              </a:xfrm>
              <a:custGeom>
                <a:avLst/>
                <a:gdLst/>
                <a:ahLst/>
                <a:cxnLst/>
                <a:rect l="l" t="t" r="r" b="b"/>
                <a:pathLst>
                  <a:path w="48" h="128" extrusionOk="0">
                    <a:moveTo>
                      <a:pt x="43" y="3"/>
                    </a:moveTo>
                    <a:cubicBezTo>
                      <a:pt x="41" y="29"/>
                      <a:pt x="38" y="54"/>
                      <a:pt x="35" y="80"/>
                    </a:cubicBezTo>
                    <a:cubicBezTo>
                      <a:pt x="35" y="82"/>
                      <a:pt x="34" y="95"/>
                      <a:pt x="32" y="106"/>
                    </a:cubicBezTo>
                    <a:cubicBezTo>
                      <a:pt x="21" y="110"/>
                      <a:pt x="10" y="114"/>
                      <a:pt x="1" y="122"/>
                    </a:cubicBezTo>
                    <a:cubicBezTo>
                      <a:pt x="0" y="123"/>
                      <a:pt x="0" y="126"/>
                      <a:pt x="2" y="126"/>
                    </a:cubicBezTo>
                    <a:cubicBezTo>
                      <a:pt x="12" y="128"/>
                      <a:pt x="21" y="126"/>
                      <a:pt x="31" y="127"/>
                    </a:cubicBezTo>
                    <a:cubicBezTo>
                      <a:pt x="32" y="127"/>
                      <a:pt x="33" y="126"/>
                      <a:pt x="33" y="125"/>
                    </a:cubicBezTo>
                    <a:cubicBezTo>
                      <a:pt x="41" y="84"/>
                      <a:pt x="45" y="44"/>
                      <a:pt x="48" y="3"/>
                    </a:cubicBezTo>
                    <a:cubicBezTo>
                      <a:pt x="48" y="0"/>
                      <a:pt x="43" y="0"/>
                      <a:pt x="43" y="3"/>
                    </a:cubicBezTo>
                    <a:close/>
                    <a:moveTo>
                      <a:pt x="24" y="121"/>
                    </a:moveTo>
                    <a:cubicBezTo>
                      <a:pt x="24" y="121"/>
                      <a:pt x="10" y="121"/>
                      <a:pt x="12" y="120"/>
                    </a:cubicBezTo>
                    <a:cubicBezTo>
                      <a:pt x="17" y="117"/>
                      <a:pt x="24" y="114"/>
                      <a:pt x="31" y="112"/>
                    </a:cubicBezTo>
                    <a:cubicBezTo>
                      <a:pt x="29" y="117"/>
                      <a:pt x="27" y="121"/>
                      <a:pt x="24" y="121"/>
                    </a:cubicBezTo>
                    <a:close/>
                  </a:path>
                </a:pathLst>
              </a:custGeom>
              <a:solidFill>
                <a:schemeClr val="lt1"/>
              </a:solidFill>
              <a:ln w="254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Microsoft JhengHe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689;p14"/>
              <p:cNvSpPr/>
              <p:nvPr/>
            </p:nvSpPr>
            <p:spPr>
              <a:xfrm>
                <a:off x="1777402" y="2728275"/>
                <a:ext cx="196488" cy="554136"/>
              </a:xfrm>
              <a:custGeom>
                <a:avLst/>
                <a:gdLst/>
                <a:ahLst/>
                <a:cxnLst/>
                <a:rect l="l" t="t" r="r" b="b"/>
                <a:pathLst>
                  <a:path w="51" h="127" extrusionOk="0">
                    <a:moveTo>
                      <a:pt x="50" y="123"/>
                    </a:moveTo>
                    <a:cubicBezTo>
                      <a:pt x="41" y="113"/>
                      <a:pt x="31" y="112"/>
                      <a:pt x="19" y="109"/>
                    </a:cubicBezTo>
                    <a:cubicBezTo>
                      <a:pt x="17" y="100"/>
                      <a:pt x="16" y="91"/>
                      <a:pt x="14" y="82"/>
                    </a:cubicBezTo>
                    <a:cubicBezTo>
                      <a:pt x="10" y="56"/>
                      <a:pt x="7" y="30"/>
                      <a:pt x="5" y="3"/>
                    </a:cubicBezTo>
                    <a:cubicBezTo>
                      <a:pt x="5" y="0"/>
                      <a:pt x="0" y="0"/>
                      <a:pt x="0" y="3"/>
                    </a:cubicBezTo>
                    <a:cubicBezTo>
                      <a:pt x="3" y="44"/>
                      <a:pt x="9" y="85"/>
                      <a:pt x="17" y="125"/>
                    </a:cubicBezTo>
                    <a:cubicBezTo>
                      <a:pt x="17" y="126"/>
                      <a:pt x="18" y="127"/>
                      <a:pt x="19" y="127"/>
                    </a:cubicBezTo>
                    <a:cubicBezTo>
                      <a:pt x="29" y="127"/>
                      <a:pt x="38" y="127"/>
                      <a:pt x="48" y="127"/>
                    </a:cubicBezTo>
                    <a:cubicBezTo>
                      <a:pt x="50" y="127"/>
                      <a:pt x="51" y="125"/>
                      <a:pt x="50" y="123"/>
                    </a:cubicBezTo>
                    <a:close/>
                    <a:moveTo>
                      <a:pt x="20" y="117"/>
                    </a:moveTo>
                    <a:cubicBezTo>
                      <a:pt x="20" y="116"/>
                      <a:pt x="20" y="115"/>
                      <a:pt x="20" y="114"/>
                    </a:cubicBezTo>
                    <a:cubicBezTo>
                      <a:pt x="28" y="116"/>
                      <a:pt x="36" y="117"/>
                      <a:pt x="42" y="123"/>
                    </a:cubicBezTo>
                    <a:cubicBezTo>
                      <a:pt x="34" y="123"/>
                      <a:pt x="22" y="124"/>
                      <a:pt x="20" y="117"/>
                    </a:cubicBezTo>
                    <a:close/>
                  </a:path>
                </a:pathLst>
              </a:custGeom>
              <a:solidFill>
                <a:schemeClr val="lt1"/>
              </a:solidFill>
              <a:ln w="254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Microsoft JhengHei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" name="Google Shape;690;p14"/>
            <p:cNvSpPr/>
            <p:nvPr/>
          </p:nvSpPr>
          <p:spPr>
            <a:xfrm>
              <a:off x="6401455" y="1520072"/>
              <a:ext cx="1793563" cy="1250828"/>
            </a:xfrm>
            <a:prstGeom prst="ellipse">
              <a:avLst/>
            </a:prstGeom>
            <a:gradFill>
              <a:gsLst>
                <a:gs pos="0">
                  <a:srgbClr val="29859E"/>
                </a:gs>
                <a:gs pos="80000">
                  <a:srgbClr val="36B0D0"/>
                </a:gs>
                <a:gs pos="100000">
                  <a:srgbClr val="33B3D5"/>
                </a:gs>
              </a:gsLst>
              <a:lin ang="16200000" scaled="0"/>
            </a:gradFill>
            <a:ln w="9525" cap="flat" cmpd="sng">
              <a:solidFill>
                <a:srgbClr val="45A9C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2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30</a:t>
              </a:r>
              <a:r>
                <a:rPr lang="zh-TW" altLang="en-US" sz="2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JhengHei"/>
                  <a:ea typeface="Microsoft JhengHei"/>
                  <a:cs typeface="Microsoft JhengHei"/>
                  <a:sym typeface="Microsoft JhengHei"/>
                </a:rPr>
                <a:t>小時</a:t>
              </a:r>
              <a:endParaRPr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063136" y="1354314"/>
            <a:ext cx="516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A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38722" y="1318535"/>
            <a:ext cx="4828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B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97957" y="1328091"/>
            <a:ext cx="494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C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9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99" y="188640"/>
            <a:ext cx="6347713" cy="720080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教學助理繳交</a:t>
            </a:r>
            <a:r>
              <a:rPr lang="zh-TW" altLang="en-US" sz="36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文件及時程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548680"/>
            <a:ext cx="7139136" cy="6093296"/>
          </a:xfrm>
        </p:spPr>
        <p:txBody>
          <a:bodyPr>
            <a:normAutofit fontScale="32500" lnSpcReduction="20000"/>
          </a:bodyPr>
          <a:lstStyle/>
          <a:p>
            <a:endParaRPr lang="en-US" altLang="zh-TW" sz="7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日前</a:t>
            </a:r>
            <a:r>
              <a:rPr lang="zh-TW" altLang="en-US" sz="7200" b="1" u="sng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繳</a:t>
            </a:r>
            <a:r>
              <a:rPr lang="zh-TW" altLang="en-US" sz="7200" b="1" u="sng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至教發</a:t>
            </a:r>
            <a:r>
              <a:rPr lang="zh-TW" altLang="en-US" sz="7200" b="1" u="sng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中心</a:t>
            </a:r>
            <a:endParaRPr lang="en-US" altLang="zh-TW" sz="7200" b="1" u="sng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7200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</a:rPr>
              <a:t>     </a:t>
            </a:r>
            <a:r>
              <a:rPr lang="en-US" altLang="zh-TW" sz="7200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</a:rPr>
              <a:t>115/11/01~115/11/30 </a:t>
            </a:r>
            <a:r>
              <a:rPr lang="en-US" altLang="zh-TW" sz="5400" dirty="0" smtClean="0">
                <a:solidFill>
                  <a:srgbClr val="FF0000"/>
                </a:solidFill>
                <a:latin typeface="微軟正黑體" panose="020B0604030504040204" pitchFamily="34" charset="-120"/>
              </a:rPr>
              <a:t>(11/01</a:t>
            </a:r>
            <a:r>
              <a:rPr lang="zh-TW" altLang="en-US" sz="5400" dirty="0">
                <a:solidFill>
                  <a:srgbClr val="FF0000"/>
                </a:solidFill>
                <a:latin typeface="微軟正黑體" panose="020B0604030504040204" pitchFamily="34" charset="-120"/>
              </a:rPr>
              <a:t>開始填寫</a:t>
            </a:r>
            <a:r>
              <a:rPr lang="en-US" altLang="zh-TW" sz="5400" dirty="0">
                <a:solidFill>
                  <a:srgbClr val="FF0000"/>
                </a:solidFill>
                <a:latin typeface="微軟正黑體" panose="020B0604030504040204" pitchFamily="34" charset="-120"/>
              </a:rPr>
              <a:t>)</a:t>
            </a:r>
            <a:endParaRPr lang="en-US" altLang="zh-TW" sz="7200" b="1" u="sng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12</a:t>
            </a:r>
            <a:r>
              <a:rPr lang="zh-TW" altLang="en-US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月</a:t>
            </a:r>
            <a:r>
              <a:rPr lang="en-US" altLang="zh-TW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18</a:t>
            </a:r>
            <a:r>
              <a:rPr lang="zh-TW" altLang="en-US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</a:rPr>
              <a:t>日前</a:t>
            </a:r>
            <a:r>
              <a:rPr lang="zh-TW" altLang="en-US" sz="7200" b="1" u="sng" dirty="0">
                <a:solidFill>
                  <a:srgbClr val="0000CC"/>
                </a:solidFill>
                <a:latin typeface="微軟正黑體" panose="020B0604030504040204" pitchFamily="34" charset="-120"/>
              </a:rPr>
              <a:t>繳至教發</a:t>
            </a:r>
            <a:r>
              <a:rPr lang="zh-TW" altLang="en-US" sz="7200" b="1" u="sng" dirty="0" smtClean="0">
                <a:solidFill>
                  <a:srgbClr val="0000CC"/>
                </a:solidFill>
                <a:latin typeface="微軟正黑體" panose="020B0604030504040204" pitchFamily="34" charset="-120"/>
              </a:rPr>
              <a:t>中心</a:t>
            </a:r>
            <a:endParaRPr lang="en-US" altLang="zh-TW" sz="7200" b="1" u="sng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72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72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6400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115/12/01~115/12/31 </a:t>
            </a:r>
            <a:r>
              <a:rPr lang="en-US" altLang="zh-TW" sz="4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(12/01</a:t>
            </a:r>
            <a:r>
              <a:rPr lang="zh-TW" altLang="en-US" sz="4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開始填寫</a:t>
            </a:r>
            <a:r>
              <a:rPr lang="en-US" altLang="zh-TW" sz="4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582930" lvl="1" indent="-285750">
              <a:buFont typeface="Wingdings" panose="05000000000000000000" pitchFamily="2" charset="2"/>
              <a:buChar char="Ø"/>
            </a:pPr>
            <a:r>
              <a:rPr lang="zh-TW" altLang="en-US" sz="6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工作紀錄表</a:t>
            </a:r>
            <a:endParaRPr lang="en-US" altLang="zh-TW" sz="6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82930" lvl="1" indent="-285750">
              <a:buFont typeface="Wingdings" panose="05000000000000000000" pitchFamily="2" charset="2"/>
              <a:buChar char="Ø"/>
            </a:pP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附件三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出勤紀錄表</a:t>
            </a:r>
            <a:endParaRPr lang="en-US" altLang="zh-TW" sz="6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97180" lvl="1" indent="0">
              <a:buNone/>
            </a:pPr>
            <a:r>
              <a:rPr lang="en-US" altLang="zh-TW" sz="6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(</a:t>
            </a:r>
            <a:r>
              <a:rPr lang="zh-TW" altLang="en-US" sz="6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請依照個人每月時數填寫</a:t>
            </a:r>
            <a:r>
              <a:rPr lang="en-US" altLang="zh-TW" sz="6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297180" lvl="1" indent="0">
              <a:buNone/>
            </a:pPr>
            <a:endParaRPr lang="en-US" altLang="zh-TW" sz="4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72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期末</a:t>
            </a:r>
            <a:r>
              <a:rPr lang="zh-TW" altLang="en-US" sz="72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繳至教發</a:t>
            </a:r>
            <a:r>
              <a:rPr lang="zh-TW" altLang="en-US" sz="72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中心</a:t>
            </a:r>
            <a:r>
              <a:rPr lang="en-US" altLang="zh-TW" sz="6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116/01/08</a:t>
            </a:r>
            <a:r>
              <a:rPr lang="zh-TW" altLang="en-US" sz="6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endParaRPr lang="en-US" altLang="zh-TW" sz="6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82930" lvl="1" indent="-285750">
              <a:buFont typeface="Wingdings" panose="05000000000000000000" pitchFamily="2" charset="2"/>
              <a:buChar char="Ø"/>
            </a:pP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附件四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學生簽到表</a:t>
            </a:r>
            <a:endParaRPr lang="en-US" altLang="zh-TW" sz="6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82930" lvl="1" indent="-285750">
              <a:buFont typeface="Wingdings" panose="05000000000000000000" pitchFamily="2" charset="2"/>
              <a:buChar char="Ø"/>
            </a:pP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附件五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教師評鑑表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582930" lvl="1" indent="-285750">
              <a:buFont typeface="Wingdings" panose="05000000000000000000" pitchFamily="2" charset="2"/>
              <a:buChar char="Ø"/>
            </a:pP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附件六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學生評鑑表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582930" lvl="1" indent="-285750">
              <a:buFont typeface="Wingdings" panose="05000000000000000000" pitchFamily="2" charset="2"/>
              <a:buChar char="Ø"/>
            </a:pP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附件七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心得</a:t>
            </a:r>
            <a:r>
              <a:rPr lang="zh-TW" altLang="en-US" sz="6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報告 </a:t>
            </a:r>
            <a:r>
              <a:rPr lang="zh-TW" altLang="en-US" sz="6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上傳檔案</a:t>
            </a:r>
            <a:endParaRPr lang="en-US" altLang="zh-TW" sz="6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97180" lvl="1" indent="0">
              <a:buNone/>
            </a:pP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 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每一門課一張心得報告</a:t>
            </a:r>
            <a:r>
              <a:rPr lang="en-US" altLang="zh-TW" sz="6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6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4" name="Google Shape;1765;p45"/>
          <p:cNvSpPr/>
          <p:nvPr/>
        </p:nvSpPr>
        <p:spPr>
          <a:xfrm>
            <a:off x="5076056" y="2852936"/>
            <a:ext cx="2411124" cy="1794703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2999" r="-1299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icrosoft JhengHei"/>
              <a:buNone/>
            </a:pPr>
            <a:endParaRPr sz="1800" b="0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03604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83568" y="18864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教學</a:t>
            </a:r>
            <a:r>
              <a:rPr lang="zh-TW" alt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助理薪資計算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79512" y="1052736"/>
            <a:ext cx="8064896" cy="534920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時薪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計算。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每個月須扣除勞保自付額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$266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例</a:t>
            </a:r>
            <a:r>
              <a:rPr lang="zh-TW" altLang="en-US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  <a:r>
              <a:rPr lang="zh-TW" altLang="en-US" sz="1800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Ａ類</a:t>
            </a:r>
            <a:r>
              <a:rPr lang="en-US" altLang="zh-TW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(25hr</a:t>
            </a:r>
            <a:r>
              <a:rPr lang="en-US" altLang="zh-TW" sz="1800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</a:t>
            </a:r>
            <a:r>
              <a:rPr lang="en-US" altLang="zh-TW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</a:t>
            </a:r>
            <a:r>
              <a:rPr lang="en-US" altLang="zh-TW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($9,800-$266=$9,534</a:t>
            </a:r>
            <a:r>
              <a:rPr lang="zh-TW" altLang="en-US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</a:t>
            </a:r>
            <a:r>
              <a:rPr lang="zh-TW" altLang="en-US" sz="1800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為入帳金額</a:t>
            </a:r>
            <a:r>
              <a:rPr lang="en-US" altLang="zh-TW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18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如不是永豐銀行可能會扣手續費</a:t>
            </a:r>
            <a:endParaRPr lang="en-US" altLang="zh-TW" sz="1800" dirty="0" smtClean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月、</a:t>
            </a:r>
            <a:r>
              <a:rPr lang="en-US" altLang="zh-TW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月結算薪資，請務必準時繳交，以免</a:t>
            </a:r>
            <a:r>
              <a:rPr lang="en-US" altLang="zh-TW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耽誤全校教學助理核發薪資之時間。</a:t>
            </a:r>
            <a:endParaRPr lang="en-US" altLang="zh-TW" sz="32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3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附件二：出勤紀錄表</a:t>
            </a:r>
            <a:endParaRPr lang="en-US" altLang="zh-TW" sz="3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6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(11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月份出勤紀錄表：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11/20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前繳交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1600" dirty="0">
                <a:solidFill>
                  <a:srgbClr val="FF0000"/>
                </a:solidFill>
                <a:latin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solidFill>
                  <a:srgbClr val="FF0000"/>
                </a:solidFill>
                <a:latin typeface="微軟正黑體" panose="020B0604030504040204" pitchFamily="34" charset="-120"/>
              </a:rPr>
              <a:t>       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anose="020B0604030504040204" pitchFamily="34" charset="-120"/>
              </a:rPr>
              <a:t>(12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anose="020B0604030504040204" pitchFamily="34" charset="-120"/>
              </a:rPr>
              <a:t>月份</a:t>
            </a:r>
            <a:r>
              <a:rPr lang="zh-TW" altLang="en-US" sz="1600" dirty="0">
                <a:solidFill>
                  <a:schemeClr val="accent6"/>
                </a:solidFill>
                <a:latin typeface="微軟正黑體" panose="020B0604030504040204" pitchFamily="34" charset="-120"/>
              </a:rPr>
              <a:t>出勤紀錄表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anose="020B0604030504040204" pitchFamily="34" charset="-120"/>
              </a:rPr>
              <a:t>：</a:t>
            </a:r>
            <a:r>
              <a:rPr lang="en-US" altLang="zh-TW" sz="1600" dirty="0" smtClean="0">
                <a:solidFill>
                  <a:schemeClr val="accent6"/>
                </a:solidFill>
                <a:latin typeface="微軟正黑體" panose="020B0604030504040204" pitchFamily="34" charset="-120"/>
              </a:rPr>
              <a:t>12/18</a:t>
            </a:r>
            <a:r>
              <a:rPr lang="zh-TW" altLang="en-US" sz="1600" dirty="0" smtClean="0">
                <a:solidFill>
                  <a:schemeClr val="accent6"/>
                </a:solidFill>
                <a:latin typeface="微軟正黑體" panose="020B0604030504040204" pitchFamily="34" charset="-120"/>
              </a:rPr>
              <a:t>前繳交</a:t>
            </a:r>
            <a:r>
              <a:rPr lang="en-US" altLang="zh-TW" sz="1600" dirty="0">
                <a:solidFill>
                  <a:schemeClr val="accent6"/>
                </a:solidFill>
                <a:latin typeface="微軟正黑體" panose="020B0604030504040204" pitchFamily="34" charset="-120"/>
              </a:rPr>
              <a:t>)</a:t>
            </a:r>
            <a:endParaRPr lang="en-US" altLang="zh-TW" sz="1600" dirty="0" smtClean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1600" dirty="0" smtClean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為何沒領到薪資？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80110" lvl="1" indent="-514350">
              <a:buFont typeface="+mj-lt"/>
              <a:buAutoNum type="arabicParenR"/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沒刷</a:t>
            </a: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簿子</a:t>
            </a:r>
            <a:endParaRPr lang="en-US" altLang="zh-TW" sz="2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80110" lvl="1" indent="-514350">
              <a:buFont typeface="+mj-lt"/>
              <a:buAutoNum type="arabicParenR"/>
            </a:pP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帳戶資料以繳交至出納組的帳戶為主</a:t>
            </a:r>
            <a:endParaRPr lang="en-US" altLang="zh-TW" sz="2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80110" lvl="1" indent="-514350">
              <a:buFont typeface="+mj-lt"/>
              <a:buAutoNum type="arabicParenR"/>
            </a:pPr>
            <a:r>
              <a:rPr lang="zh-TW" altLang="en-US" sz="2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帳戶未登入學生資訊系統，出納組開支票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2418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99592" y="1844824"/>
            <a:ext cx="6624736" cy="1030266"/>
          </a:xfrm>
        </p:spPr>
        <p:txBody>
          <a:bodyPr>
            <a:noAutofit/>
          </a:bodyPr>
          <a:lstStyle/>
          <a:p>
            <a:r>
              <a:rPr lang="zh-TW" altLang="en-US" sz="5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教學</a:t>
            </a:r>
            <a:r>
              <a:rPr lang="zh-TW" altLang="en-US" sz="5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助理</a:t>
            </a:r>
            <a:r>
              <a:rPr lang="zh-TW" altLang="en-US" sz="5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附件</a:t>
            </a:r>
            <a:r>
              <a:rPr lang="zh-TW" altLang="en-US" sz="5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表單說明</a:t>
            </a:r>
            <a:endParaRPr lang="zh-TW" altLang="en-US" sz="5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僑光科技大學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教務處 教學發展中心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708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附件</a:t>
            </a:r>
            <a:r>
              <a:rPr lang="zh-TW" alt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表單範本及注意事項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598" y="1412776"/>
            <a:ext cx="6347714" cy="4824536"/>
          </a:xfrm>
        </p:spPr>
        <p:txBody>
          <a:bodyPr>
            <a:normAutofit fontScale="85000" lnSpcReduction="20000"/>
          </a:bodyPr>
          <a:lstStyle/>
          <a:p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附件一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教學助理申請表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附件二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工作紀錄表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附件三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出勤</a:t>
            </a: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紀錄表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附件四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學生簽到表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附件五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教師評鑑表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附件六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學生評鑑表</a:t>
            </a:r>
            <a:endParaRPr lang="en-US" altLang="zh-TW" sz="26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期末心得報告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照片兩張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zh-TW" altLang="en-US" sz="2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附件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非同步遠距教學</a:t>
            </a:r>
            <a:r>
              <a:rPr lang="en-US" altLang="zh-TW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zh-TW" altLang="en-US" sz="26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化執行成效</a:t>
            </a:r>
            <a:endParaRPr lang="zh-TW" altLang="en-US" sz="2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115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文字方塊 4"/>
          <p:cNvSpPr txBox="1">
            <a:spLocks noChangeArrowheads="1"/>
          </p:cNvSpPr>
          <p:nvPr/>
        </p:nvSpPr>
        <p:spPr bwMode="auto">
          <a:xfrm>
            <a:off x="250825" y="1034727"/>
            <a:ext cx="4249167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en-US" altLang="zh-TW" sz="19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kumimoji="0" lang="zh-TW" altLang="en-US" sz="19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月出勤紀錄表</a:t>
            </a:r>
            <a:endParaRPr kumimoji="0" lang="en-US" altLang="zh-TW" sz="19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en-US" altLang="zh-TW" sz="19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時間不得重複且</a:t>
            </a:r>
            <a:r>
              <a:rPr kumimoji="0" lang="zh-TW" altLang="en-US" sz="19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日期要排順序</a:t>
            </a:r>
            <a:endParaRPr kumimoji="0" lang="en-US" altLang="zh-TW" sz="19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19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假日不可填</a:t>
            </a:r>
            <a:endParaRPr kumimoji="0" lang="en-US" altLang="zh-TW" sz="19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金額填寫正確（</a:t>
            </a:r>
            <a:r>
              <a:rPr kumimoji="0" lang="zh-TW" altLang="en-US" sz="1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數字正確、</a:t>
            </a:r>
            <a:r>
              <a:rPr kumimoji="0" lang="zh-TW" altLang="en-US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不可錯字</a:t>
            </a:r>
            <a:r>
              <a:rPr kumimoji="0" lang="zh-TW" altLang="en-US" sz="1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），工作內容不可寫「批改考卷」、「改作業」、「登記成績」，</a:t>
            </a:r>
            <a:r>
              <a:rPr kumimoji="0" lang="zh-TW" altLang="en-US" sz="19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請改寫成「</a:t>
            </a:r>
            <a:r>
              <a:rPr kumimoji="0" lang="zh-TW" altLang="en-US" sz="19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資料處理、資料彙整」</a:t>
            </a:r>
            <a:r>
              <a:rPr kumimoji="0" lang="zh-TW" altLang="en-US" sz="1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1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en-US" altLang="zh-TW" sz="1900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字跡端正，若</a:t>
            </a:r>
            <a:r>
              <a:rPr kumimoji="0" lang="zh-TW" altLang="en-US" sz="19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有塗改請簽名</a:t>
            </a:r>
            <a:endParaRPr kumimoji="0" lang="en-US" altLang="zh-TW" sz="19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zh-TW" altLang="en-US" sz="1900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請認真簽名</a:t>
            </a:r>
            <a:r>
              <a:rPr kumimoji="0" lang="en-US" altLang="zh-TW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或訂做姓名小章用蓋的</a:t>
            </a:r>
            <a:r>
              <a:rPr kumimoji="0" lang="en-US" altLang="zh-TW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19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1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統一由教發中心核章</a:t>
            </a:r>
            <a:endParaRPr kumimoji="0" lang="en-US" altLang="zh-TW" sz="1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50825" y="260350"/>
            <a:ext cx="2952750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附件二　</a:t>
            </a:r>
            <a:endParaRPr kumimoji="0"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記錄</a:t>
            </a:r>
            <a:r>
              <a:rPr kumimoji="0"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</a:t>
            </a: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（核銷用）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1635"/>
          <a:stretch/>
        </p:blipFill>
        <p:spPr>
          <a:xfrm>
            <a:off x="4427984" y="225306"/>
            <a:ext cx="4488701" cy="644026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369" y="1844824"/>
            <a:ext cx="469714" cy="28803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420" y="2204864"/>
            <a:ext cx="469714" cy="28803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408" y="2583210"/>
            <a:ext cx="469714" cy="28803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55" y="2943548"/>
            <a:ext cx="469714" cy="28803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408" y="3301422"/>
            <a:ext cx="469714" cy="28803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55" y="3659296"/>
            <a:ext cx="469714" cy="28803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55" y="3994351"/>
            <a:ext cx="469714" cy="28803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408" y="4375044"/>
            <a:ext cx="469714" cy="288032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55" y="4717491"/>
            <a:ext cx="469714" cy="288032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408" y="5085130"/>
            <a:ext cx="469714" cy="28803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/>
          <a:srcRect t="1" b="-2"/>
          <a:stretch/>
        </p:blipFill>
        <p:spPr>
          <a:xfrm>
            <a:off x="7840290" y="1340768"/>
            <a:ext cx="382079" cy="150679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4048" y="5362318"/>
            <a:ext cx="288032" cy="1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1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76374"/>
            <a:ext cx="4307600" cy="6048970"/>
          </a:xfrm>
          <a:prstGeom prst="rect">
            <a:avLst/>
          </a:prstGeom>
        </p:spPr>
      </p:pic>
      <p:sp>
        <p:nvSpPr>
          <p:cNvPr id="23555" name="文字方塊 2"/>
          <p:cNvSpPr txBox="1">
            <a:spLocks noChangeArrowheads="1"/>
          </p:cNvSpPr>
          <p:nvPr/>
        </p:nvSpPr>
        <p:spPr bwMode="auto">
          <a:xfrm>
            <a:off x="323528" y="1052736"/>
            <a:ext cx="3888432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請填寫清楚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完整。</a:t>
            </a: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2000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工作日期及時間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要與附件二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相同，且</a:t>
            </a:r>
            <a:r>
              <a:rPr kumimoji="0"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日期要依序排列</a:t>
            </a:r>
            <a:r>
              <a:rPr kumimoji="0" lang="zh-TW" altLang="en-US" sz="20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20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kumimoji="0"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/>
              </a:rPr>
              <a:t></a:t>
            </a:r>
            <a:r>
              <a:rPr kumimoji="0"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繳交附件二同時請自行留紀錄</a:t>
            </a:r>
            <a:endParaRPr kumimoji="0"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以便填寫附件三</a:t>
            </a:r>
            <a:endParaRPr kumimoji="0"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en-US" altLang="zh-TW" sz="2000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內容不可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寫「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批改考卷」、「改作業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」、「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登記成績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kumimoji="0"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改寫成「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資料處理、資料彙整」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20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字跡端正</a:t>
            </a:r>
            <a:endParaRPr kumimoji="0"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20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認真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簽名</a:t>
            </a:r>
            <a:r>
              <a:rPr kumimoji="0" lang="en-US" altLang="zh-TW" sz="20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不可跨欄簽名</a:t>
            </a:r>
            <a:r>
              <a:rPr kumimoji="0" lang="en-US" altLang="zh-TW" sz="20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20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統一由教發中心送系主任及院長核章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50825" y="260350"/>
            <a:ext cx="29527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附件三　</a:t>
            </a:r>
            <a:endParaRPr kumimoji="0"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出勤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記錄表</a:t>
            </a: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（留存用）</a:t>
            </a:r>
          </a:p>
        </p:txBody>
      </p:sp>
      <p:sp>
        <p:nvSpPr>
          <p:cNvPr id="23558" name="文字方塊 5"/>
          <p:cNvSpPr txBox="1">
            <a:spLocks noChangeArrowheads="1"/>
          </p:cNvSpPr>
          <p:nvPr/>
        </p:nvSpPr>
        <p:spPr bwMode="auto">
          <a:xfrm>
            <a:off x="7740352" y="5157192"/>
            <a:ext cx="4318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 sz="1200">
              <a:latin typeface="Lucida Sans Unicode" pitchFamily="34" charset="0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69065" y="1988542"/>
            <a:ext cx="1506479" cy="1805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067944" y="908422"/>
            <a:ext cx="4307600" cy="93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6910012" y="3981832"/>
            <a:ext cx="132795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TA</a:t>
            </a:r>
            <a:r>
              <a:rPr lang="zh-TW" altLang="en-US" sz="1600" dirty="0" smtClean="0"/>
              <a:t>、老師簽名</a:t>
            </a:r>
            <a:r>
              <a:rPr lang="en-US" altLang="zh-TW" sz="1600" dirty="0" smtClean="0"/>
              <a:t>(</a:t>
            </a:r>
            <a:r>
              <a:rPr lang="zh-TW" altLang="en-US" sz="1600" dirty="0" smtClean="0"/>
              <a:t>章</a:t>
            </a:r>
            <a:r>
              <a:rPr lang="en-US" altLang="zh-TW" sz="1600" dirty="0" smtClean="0"/>
              <a:t>)</a:t>
            </a:r>
            <a:endParaRPr lang="zh-TW" altLang="en-US" sz="1600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5940152" y="260350"/>
            <a:ext cx="22320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600" dirty="0" smtClean="0"/>
              <a:t>所有的課程、輔導班級寫在一張</a:t>
            </a:r>
            <a:endParaRPr lang="zh-TW" altLang="en-US" sz="1600" dirty="0"/>
          </a:p>
        </p:txBody>
      </p:sp>
      <p:sp>
        <p:nvSpPr>
          <p:cNvPr id="14" name="矩形 13"/>
          <p:cNvSpPr/>
          <p:nvPr/>
        </p:nvSpPr>
        <p:spPr>
          <a:xfrm>
            <a:off x="4067944" y="1975894"/>
            <a:ext cx="2435392" cy="18179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4272696" y="3994847"/>
            <a:ext cx="223064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按照</a:t>
            </a:r>
            <a:r>
              <a:rPr lang="zh-TW" altLang="en-US" sz="1600" dirty="0" smtClean="0"/>
              <a:t>附件二出勤紀錄表的時間內容</a:t>
            </a:r>
            <a:endParaRPr lang="zh-TW" altLang="en-US" sz="16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690" y="989141"/>
            <a:ext cx="219312" cy="10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9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78" y="343595"/>
            <a:ext cx="4248743" cy="5677693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50825" y="115888"/>
            <a:ext cx="29527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附件四　</a:t>
            </a:r>
            <a:endParaRPr kumimoji="0"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學生簽到表（留存用</a:t>
            </a:r>
            <a:r>
              <a:rPr kumimoji="0"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kumimoji="0"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608" name="文字方塊 13"/>
          <p:cNvSpPr txBox="1">
            <a:spLocks noChangeArrowheads="1"/>
          </p:cNvSpPr>
          <p:nvPr/>
        </p:nvSpPr>
        <p:spPr bwMode="auto">
          <a:xfrm>
            <a:off x="467544" y="1484784"/>
            <a:ext cx="2880319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同門課程</a:t>
            </a:r>
            <a:r>
              <a:rPr kumimoji="0"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不同班級可寫在</a:t>
            </a:r>
            <a:r>
              <a:rPr kumimoji="0"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張，每班至少輔導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kumimoji="0" lang="en-US" altLang="zh-TW" sz="20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20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資訊要寫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清楚</a:t>
            </a: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字跡端正</a:t>
            </a: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zh-TW" altLang="en-US" sz="2000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認真簽名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不可跨欄簽名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若有填寫附件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四則須繳交附件六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eaLnBrk="1" hangingPunct="1"/>
            <a:endParaRPr kumimoji="0" lang="en-US" altLang="zh-TW" sz="2000" dirty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50667" y="1268760"/>
            <a:ext cx="1585430" cy="3465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5572793" y="1322894"/>
            <a:ext cx="79940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200" dirty="0" smtClean="0"/>
              <a:t>累計人數</a:t>
            </a:r>
            <a:endParaRPr lang="zh-TW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6519076" y="1767682"/>
            <a:ext cx="792715" cy="42536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6483769" y="6199118"/>
            <a:ext cx="107173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600" dirty="0" smtClean="0"/>
              <a:t>學生簽名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9487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50825" y="260350"/>
            <a:ext cx="2952750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附件五　</a:t>
            </a:r>
            <a:endParaRPr kumimoji="0"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教師評鑑表（留存用）</a:t>
            </a:r>
          </a:p>
        </p:txBody>
      </p:sp>
      <p:sp>
        <p:nvSpPr>
          <p:cNvPr id="27652" name="文字方塊 3"/>
          <p:cNvSpPr txBox="1">
            <a:spLocks noChangeArrowheads="1"/>
          </p:cNvSpPr>
          <p:nvPr/>
        </p:nvSpPr>
        <p:spPr bwMode="auto">
          <a:xfrm>
            <a:off x="395287" y="2996952"/>
            <a:ext cx="367188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的班級、學號、姓名請先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填好</a:t>
            </a:r>
            <a:endParaRPr kumimoji="0"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endParaRPr kumimoji="0" lang="en-US" altLang="zh-TW" sz="20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教學助理請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填寫表格時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有禮貌</a:t>
            </a:r>
            <a:endParaRPr kumimoji="0" lang="en-US" altLang="zh-TW" sz="2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8490"/>
            <a:ext cx="3962953" cy="614448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55975" y="1340768"/>
            <a:ext cx="4034961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2123728" y="1772816"/>
            <a:ext cx="202224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600" dirty="0" smtClean="0"/>
              <a:t>課程皆為同一個老師可寫在同一張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8195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52160"/>
            <a:ext cx="3410426" cy="492511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498" y="1627437"/>
            <a:ext cx="3469473" cy="503307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395536" y="286971"/>
            <a:ext cx="244896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附件六　</a:t>
            </a:r>
            <a:endParaRPr kumimoji="0"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學生評鑑表（留存用</a:t>
            </a:r>
            <a:r>
              <a:rPr kumimoji="0"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kumimoji="0"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680" name="文字方塊 7"/>
          <p:cNvSpPr txBox="1">
            <a:spLocks noChangeArrowheads="1"/>
          </p:cNvSpPr>
          <p:nvPr/>
        </p:nvSpPr>
        <p:spPr bwMode="auto">
          <a:xfrm>
            <a:off x="546287" y="1052512"/>
            <a:ext cx="358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dirty="0">
                <a:solidFill>
                  <a:srgbClr val="00B050"/>
                </a:solidFill>
                <a:latin typeface="Lucida Sans Unicode" pitchFamily="34" charset="0"/>
                <a:ea typeface="微軟正黑體" pitchFamily="34" charset="-120"/>
              </a:rPr>
              <a:t>1.</a:t>
            </a:r>
            <a:endParaRPr kumimoji="0" lang="zh-TW" altLang="en-US" dirty="0">
              <a:solidFill>
                <a:srgbClr val="00B050"/>
              </a:solidFill>
              <a:latin typeface="Lucida Sans Unicode" pitchFamily="34" charset="0"/>
              <a:ea typeface="微軟正黑體" pitchFamily="34" charset="-120"/>
            </a:endParaRPr>
          </a:p>
        </p:txBody>
      </p:sp>
      <p:sp>
        <p:nvSpPr>
          <p:cNvPr id="28681" name="文字方塊 8"/>
          <p:cNvSpPr txBox="1">
            <a:spLocks noChangeArrowheads="1"/>
          </p:cNvSpPr>
          <p:nvPr/>
        </p:nvSpPr>
        <p:spPr bwMode="auto">
          <a:xfrm>
            <a:off x="4479445" y="1078839"/>
            <a:ext cx="360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US" altLang="zh-TW" dirty="0">
                <a:solidFill>
                  <a:srgbClr val="00B050"/>
                </a:solidFill>
                <a:latin typeface="Lucida Sans Unicode" pitchFamily="34" charset="0"/>
                <a:ea typeface="微軟正黑體" pitchFamily="34" charset="-120"/>
              </a:rPr>
              <a:t>2.</a:t>
            </a:r>
            <a:endParaRPr kumimoji="0" lang="zh-TW" altLang="en-US" dirty="0">
              <a:solidFill>
                <a:srgbClr val="00B050"/>
              </a:solidFill>
              <a:latin typeface="Lucida Sans Unicode" pitchFamily="34" charset="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6287" y="2636912"/>
            <a:ext cx="3018866" cy="6778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3696718" y="3423682"/>
            <a:ext cx="188480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600" dirty="0" smtClean="0"/>
              <a:t>此學生須在</a:t>
            </a:r>
            <a:r>
              <a:rPr lang="zh-TW" altLang="en-US" sz="1600" dirty="0" smtClean="0">
                <a:solidFill>
                  <a:srgbClr val="FF0000"/>
                </a:solidFill>
              </a:rPr>
              <a:t>附件四學生簽到表</a:t>
            </a:r>
            <a:r>
              <a:rPr lang="zh-TW" altLang="en-US" sz="1600" dirty="0" smtClean="0"/>
              <a:t>裡面</a:t>
            </a:r>
            <a:endParaRPr lang="zh-TW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5581520" y="2564904"/>
            <a:ext cx="3018866" cy="749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030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50825" y="260350"/>
            <a:ext cx="2952750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附件七　</a:t>
            </a:r>
            <a:endParaRPr kumimoji="0"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期末心得報告（留存用）</a:t>
            </a:r>
          </a:p>
        </p:txBody>
      </p:sp>
      <p:sp>
        <p:nvSpPr>
          <p:cNvPr id="29700" name="文字方塊 3"/>
          <p:cNvSpPr txBox="1">
            <a:spLocks noChangeArrowheads="1"/>
          </p:cNvSpPr>
          <p:nvPr/>
        </p:nvSpPr>
        <p:spPr bwMode="auto">
          <a:xfrm>
            <a:off x="250824" y="1052736"/>
            <a:ext cx="4033143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TA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資料及課程資訊請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填寫清楚</a:t>
            </a: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   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課程１張心得、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  <a:r>
              <a:rPr kumimoji="0"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kumimoji="0"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部份：心得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分享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部份：建議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事項</a:t>
            </a: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第三部分：輔導活動剪影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※1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門課程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照片</a:t>
            </a:r>
            <a:endParaRPr kumimoji="0"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要不同照片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記得填寫</a:t>
            </a:r>
            <a:r>
              <a:rPr kumimoji="0"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照片內容說明</a:t>
            </a:r>
            <a:endParaRPr kumimoji="0" lang="en-US" altLang="zh-TW" sz="2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例：資料整理、教材建置、上課情形等</a:t>
            </a:r>
            <a:r>
              <a:rPr kumimoji="0"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kumimoji="0" lang="en-US" altLang="zh-TW" sz="2000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kumimoji="0"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照片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內容為輔導情境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Ｑ：</a:t>
            </a:r>
            <a:r>
              <a:rPr kumimoji="0"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TA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必須要入鏡嗎？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Ａ：不一定，只要畫面是輔</a:t>
            </a:r>
            <a:endParaRPr kumimoji="0"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</a:t>
            </a:r>
            <a:r>
              <a:rPr kumimoji="0"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導當時的情境就可以。</a:t>
            </a:r>
          </a:p>
          <a:p>
            <a:pPr eaLnBrk="1" hangingPunct="1"/>
            <a:r>
              <a:rPr kumimoji="0" lang="zh-TW" altLang="en-US" sz="36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kumimoji="0"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門課</a:t>
            </a:r>
            <a:r>
              <a:rPr kumimoji="0" lang="zh-TW" altLang="en-US" sz="36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繳交一份　　　</a:t>
            </a:r>
            <a:endParaRPr kumimoji="0" lang="en-US" altLang="zh-TW" sz="36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kumimoji="0"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kumimoji="0" lang="zh-TW" altLang="en-US" sz="36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心得</a:t>
            </a:r>
            <a:r>
              <a:rPr kumimoji="0"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報告</a:t>
            </a:r>
            <a:endParaRPr kumimoji="0"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496" y="334524"/>
            <a:ext cx="4299942" cy="617316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88024" y="3943645"/>
            <a:ext cx="936104" cy="404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5889468" y="4019019"/>
            <a:ext cx="992579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050" dirty="0" smtClean="0"/>
              <a:t>照片內容說明</a:t>
            </a:r>
            <a:endParaRPr lang="zh-TW" altLang="en-US" sz="1050" dirty="0"/>
          </a:p>
        </p:txBody>
      </p:sp>
      <p:sp>
        <p:nvSpPr>
          <p:cNvPr id="8" name="矩形 7"/>
          <p:cNvSpPr/>
          <p:nvPr/>
        </p:nvSpPr>
        <p:spPr>
          <a:xfrm>
            <a:off x="4420592" y="926840"/>
            <a:ext cx="3967831" cy="7739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948264" y="1988840"/>
            <a:ext cx="2066591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1100" dirty="0"/>
              <a:t>例</a:t>
            </a:r>
            <a:r>
              <a:rPr lang="zh-TW" altLang="en-US" sz="1100" dirty="0" smtClean="0"/>
              <a:t>：有</a:t>
            </a:r>
            <a:r>
              <a:rPr lang="en-US" altLang="zh-TW" sz="1100" dirty="0" smtClean="0"/>
              <a:t>2</a:t>
            </a:r>
            <a:r>
              <a:rPr lang="zh-TW" altLang="en-US" sz="1100" dirty="0" smtClean="0"/>
              <a:t>門大一英文</a:t>
            </a:r>
            <a:endParaRPr lang="en-US" altLang="zh-TW" sz="1100" dirty="0" smtClean="0"/>
          </a:p>
          <a:p>
            <a:r>
              <a:rPr lang="zh-TW" altLang="en-US" sz="1100" dirty="0" smtClean="0"/>
              <a:t>但</a:t>
            </a:r>
            <a:r>
              <a:rPr lang="zh-TW" altLang="en-US" sz="1100" dirty="0"/>
              <a:t>為</a:t>
            </a:r>
            <a:r>
              <a:rPr lang="zh-TW" altLang="en-US" sz="1100" dirty="0">
                <a:solidFill>
                  <a:srgbClr val="FF0000"/>
                </a:solidFill>
              </a:rPr>
              <a:t>不同</a:t>
            </a:r>
            <a:r>
              <a:rPr lang="zh-TW" altLang="en-US" sz="1100" dirty="0" smtClean="0">
                <a:solidFill>
                  <a:srgbClr val="FF0000"/>
                </a:solidFill>
              </a:rPr>
              <a:t>班級，寫</a:t>
            </a:r>
            <a:r>
              <a:rPr lang="en-US" altLang="zh-TW" sz="1100" dirty="0">
                <a:solidFill>
                  <a:srgbClr val="FF0000"/>
                </a:solidFill>
              </a:rPr>
              <a:t>2</a:t>
            </a:r>
            <a:r>
              <a:rPr lang="zh-TW" altLang="en-US" sz="1100" dirty="0" smtClean="0">
                <a:solidFill>
                  <a:srgbClr val="FF0000"/>
                </a:solidFill>
              </a:rPr>
              <a:t>張</a:t>
            </a:r>
            <a:r>
              <a:rPr lang="zh-TW" altLang="en-US" sz="1100" dirty="0" smtClean="0"/>
              <a:t>。</a:t>
            </a:r>
            <a:endParaRPr lang="en-US" altLang="zh-TW" sz="1100" dirty="0" smtClean="0"/>
          </a:p>
          <a:p>
            <a:r>
              <a:rPr lang="zh-TW" altLang="en-US" sz="1100" dirty="0"/>
              <a:t>不清楚課程</a:t>
            </a:r>
            <a:r>
              <a:rPr lang="zh-TW" altLang="en-US" sz="1100" dirty="0" smtClean="0"/>
              <a:t>班級打學校電話</a:t>
            </a:r>
            <a:endParaRPr lang="en-US" altLang="zh-TW" sz="1100" dirty="0" smtClean="0"/>
          </a:p>
          <a:p>
            <a:r>
              <a:rPr lang="en-US" altLang="zh-TW" sz="1100" dirty="0" smtClean="0">
                <a:solidFill>
                  <a:srgbClr val="FF0000"/>
                </a:solidFill>
              </a:rPr>
              <a:t>04 </a:t>
            </a:r>
            <a:r>
              <a:rPr lang="en-US" altLang="zh-TW" sz="1100" dirty="0">
                <a:solidFill>
                  <a:srgbClr val="FF0000"/>
                </a:solidFill>
              </a:rPr>
              <a:t>2701 </a:t>
            </a:r>
            <a:r>
              <a:rPr lang="en-US" altLang="zh-TW" sz="1100" dirty="0" smtClean="0">
                <a:solidFill>
                  <a:srgbClr val="FF0000"/>
                </a:solidFill>
              </a:rPr>
              <a:t>6855</a:t>
            </a:r>
            <a:r>
              <a:rPr lang="zh-TW" altLang="en-US" sz="1100" dirty="0" smtClean="0"/>
              <a:t>轉接</a:t>
            </a:r>
            <a:r>
              <a:rPr lang="en-US" altLang="zh-TW" sz="1100" dirty="0" smtClean="0">
                <a:solidFill>
                  <a:srgbClr val="FF0000"/>
                </a:solidFill>
              </a:rPr>
              <a:t>8814</a:t>
            </a:r>
            <a:r>
              <a:rPr lang="zh-TW" altLang="en-US" sz="1100" dirty="0" smtClean="0"/>
              <a:t>詢問。</a:t>
            </a:r>
            <a:endParaRPr lang="zh-TW" altLang="en-US" sz="1100" dirty="0"/>
          </a:p>
        </p:txBody>
      </p:sp>
      <p:sp>
        <p:nvSpPr>
          <p:cNvPr id="10" name="矩形 9"/>
          <p:cNvSpPr/>
          <p:nvPr/>
        </p:nvSpPr>
        <p:spPr>
          <a:xfrm>
            <a:off x="4953364" y="4500708"/>
            <a:ext cx="2714980" cy="15205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7812360" y="4581128"/>
            <a:ext cx="864096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050" dirty="0"/>
              <a:t>多</a:t>
            </a:r>
            <a:r>
              <a:rPr lang="zh-TW" altLang="en-US" sz="1050" dirty="0" smtClean="0"/>
              <a:t>張心得</a:t>
            </a:r>
            <a:endParaRPr lang="en-US" altLang="zh-TW" sz="1050" dirty="0" smtClean="0"/>
          </a:p>
          <a:p>
            <a:r>
              <a:rPr lang="zh-TW" altLang="en-US" sz="1050" dirty="0" smtClean="0">
                <a:solidFill>
                  <a:srgbClr val="FF0000"/>
                </a:solidFill>
              </a:rPr>
              <a:t>不要都是同一張</a:t>
            </a:r>
            <a:r>
              <a:rPr lang="zh-TW" altLang="en-US" sz="1050" dirty="0" smtClean="0"/>
              <a:t>，</a:t>
            </a:r>
            <a:r>
              <a:rPr lang="zh-TW" altLang="en-US" sz="1050" dirty="0" smtClean="0">
                <a:solidFill>
                  <a:srgbClr val="FF0000"/>
                </a:solidFill>
              </a:rPr>
              <a:t>不能拍攝學生考卷</a:t>
            </a:r>
            <a:r>
              <a:rPr lang="zh-TW" altLang="en-US" sz="1050" dirty="0" smtClean="0"/>
              <a:t>、成績，建議以上課情形、</a:t>
            </a:r>
            <a:endParaRPr lang="en-US" altLang="zh-TW" sz="1050" dirty="0" smtClean="0"/>
          </a:p>
          <a:p>
            <a:r>
              <a:rPr lang="zh-TW" altLang="en-US" sz="1050" dirty="0"/>
              <a:t>坐在電腦前畫面</a:t>
            </a:r>
            <a:r>
              <a:rPr lang="zh-TW" altLang="en-US" sz="1050" dirty="0" smtClean="0"/>
              <a:t>為主。</a:t>
            </a:r>
            <a:endParaRPr lang="zh-TW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38124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lin001\My Documents\Dropbox\彤-臨時作業區\102-2 TA新表單\附件範本掃描\附件七(正確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0350"/>
            <a:ext cx="4713287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文字方塊 2"/>
          <p:cNvSpPr txBox="1">
            <a:spLocks noChangeArrowheads="1"/>
          </p:cNvSpPr>
          <p:nvPr/>
        </p:nvSpPr>
        <p:spPr bwMode="auto">
          <a:xfrm>
            <a:off x="323528" y="2349500"/>
            <a:ext cx="32403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algn="just" eaLnBrk="1" hangingPunct="1">
              <a:buFont typeface="Wingdings" panose="05000000000000000000" pitchFamily="2" charset="2"/>
              <a:buChar char="l"/>
            </a:pPr>
            <a:r>
              <a:rPr kumimoji="0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幫</a:t>
            </a:r>
            <a:r>
              <a:rPr kumimoji="0"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老師做資料處理的</a:t>
            </a:r>
            <a:r>
              <a:rPr kumimoji="0"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TA</a:t>
            </a:r>
            <a:r>
              <a:rPr kumimoji="0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第三部分</a:t>
            </a:r>
            <a:r>
              <a:rPr kumimoji="0"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可翻拍電腦</a:t>
            </a:r>
            <a:r>
              <a:rPr kumimoji="0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頁面</a:t>
            </a:r>
            <a:endParaRPr kumimoji="0"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l"/>
            </a:pPr>
            <a:r>
              <a:rPr kumimoji="0"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不可翻拍登記成績之畫面</a:t>
            </a:r>
          </a:p>
        </p:txBody>
      </p:sp>
      <p:sp>
        <p:nvSpPr>
          <p:cNvPr id="31748" name="文字方塊 3"/>
          <p:cNvSpPr txBox="1">
            <a:spLocks noChangeArrowheads="1"/>
          </p:cNvSpPr>
          <p:nvPr/>
        </p:nvSpPr>
        <p:spPr bwMode="auto">
          <a:xfrm>
            <a:off x="5254625" y="673100"/>
            <a:ext cx="2232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200">
                <a:solidFill>
                  <a:srgbClr val="0070C0"/>
                </a:solidFill>
                <a:latin typeface="Lucida Sans Unicode" pitchFamily="34" charset="0"/>
                <a:ea typeface="微軟正黑體" pitchFamily="34" charset="-120"/>
              </a:rPr>
              <a:t>網路教學系統維護</a:t>
            </a:r>
          </a:p>
        </p:txBody>
      </p:sp>
      <p:sp>
        <p:nvSpPr>
          <p:cNvPr id="31749" name="文字方塊 4"/>
          <p:cNvSpPr txBox="1">
            <a:spLocks noChangeArrowheads="1"/>
          </p:cNvSpPr>
          <p:nvPr/>
        </p:nvSpPr>
        <p:spPr bwMode="auto">
          <a:xfrm>
            <a:off x="5580112" y="3311525"/>
            <a:ext cx="2232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1200" dirty="0">
                <a:solidFill>
                  <a:srgbClr val="0070C0"/>
                </a:solidFill>
                <a:latin typeface="Lucida Sans Unicode" pitchFamily="34" charset="0"/>
                <a:ea typeface="微軟正黑體" pitchFamily="34" charset="-120"/>
              </a:rPr>
              <a:t>教材建製</a:t>
            </a:r>
          </a:p>
        </p:txBody>
      </p:sp>
    </p:spTree>
    <p:extLst>
      <p:ext uri="{BB962C8B-B14F-4D97-AF65-F5344CB8AC3E}">
        <p14:creationId xmlns:p14="http://schemas.microsoft.com/office/powerpoint/2010/main" val="175501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50825" y="260350"/>
            <a:ext cx="3313113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附件八　</a:t>
            </a:r>
            <a:endParaRPr kumimoji="0"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非同步遠距教學ｅ化執行成效</a:t>
            </a:r>
          </a:p>
        </p:txBody>
      </p:sp>
      <p:sp>
        <p:nvSpPr>
          <p:cNvPr id="33795" name="文字方塊 12"/>
          <p:cNvSpPr txBox="1">
            <a:spLocks noChangeArrowheads="1"/>
          </p:cNvSpPr>
          <p:nvPr/>
        </p:nvSpPr>
        <p:spPr bwMode="auto">
          <a:xfrm>
            <a:off x="3779912" y="560370"/>
            <a:ext cx="3384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l"/>
            </a:pPr>
            <a:r>
              <a:rPr kumimoji="0" lang="zh-TW" altLang="en-US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kumimoji="0" lang="zh-TW" altLang="en-US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上教學發展中心網站下載</a:t>
            </a:r>
          </a:p>
        </p:txBody>
      </p:sp>
      <p:sp>
        <p:nvSpPr>
          <p:cNvPr id="33797" name="文字方塊 14"/>
          <p:cNvSpPr txBox="1">
            <a:spLocks noChangeArrowheads="1"/>
          </p:cNvSpPr>
          <p:nvPr/>
        </p:nvSpPr>
        <p:spPr bwMode="auto">
          <a:xfrm>
            <a:off x="1187450" y="2060575"/>
            <a:ext cx="6985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下載途徑：</a:t>
            </a:r>
            <a:endParaRPr kumimoji="0"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eaLnBrk="1" hangingPunct="1"/>
            <a:r>
              <a:rPr kumimoji="0"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學校網站→行政單位→教務處→教學發展中心</a:t>
            </a:r>
            <a:endParaRPr kumimoji="0"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eaLnBrk="1" hangingPunct="1"/>
            <a:r>
              <a:rPr kumimoji="0"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→教學助理專區→教學助理相關表單</a:t>
            </a:r>
            <a:endParaRPr kumimoji="0"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eaLnBrk="1" hangingPunct="1"/>
            <a:r>
              <a:rPr kumimoji="0"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kumimoji="0"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kumimoji="0"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類</a:t>
            </a:r>
            <a:r>
              <a:rPr kumimoji="0"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「協助遠距教學課程」教學助理所需表單</a:t>
            </a:r>
            <a:endParaRPr kumimoji="0"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 eaLnBrk="1" hangingPunct="1"/>
            <a:r>
              <a:rPr kumimoji="0"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→附件八</a:t>
            </a:r>
          </a:p>
        </p:txBody>
      </p:sp>
      <p:sp>
        <p:nvSpPr>
          <p:cNvPr id="5" name="文字方塊 2"/>
          <p:cNvSpPr txBox="1">
            <a:spLocks noChangeArrowheads="1"/>
          </p:cNvSpPr>
          <p:nvPr/>
        </p:nvSpPr>
        <p:spPr bwMode="auto">
          <a:xfrm>
            <a:off x="1259632" y="4021470"/>
            <a:ext cx="36724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285750" indent="-285750" algn="just" eaLnBrk="1" hangingPunct="1">
              <a:buFont typeface="Wingdings" panose="05000000000000000000" pitchFamily="2" charset="2"/>
              <a:buChar char="l"/>
            </a:pPr>
            <a:r>
              <a:rPr kumimoji="0" lang="zh-TW" altLang="en-US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kumimoji="0" lang="zh-TW" altLang="en-US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翻拍電腦</a:t>
            </a:r>
            <a:r>
              <a:rPr kumimoji="0" lang="zh-TW" altLang="en-US" dirty="0" smtClean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頁面</a:t>
            </a:r>
            <a:endParaRPr kumimoji="0" lang="en-US" altLang="zh-TW" dirty="0" smtClean="0">
              <a:solidFill>
                <a:srgbClr val="0000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l"/>
            </a:pPr>
            <a:r>
              <a:rPr kumimoji="0"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同樣不可</a:t>
            </a:r>
            <a:r>
              <a:rPr kumimoji="0"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翻拍登記成績之畫面</a:t>
            </a:r>
          </a:p>
        </p:txBody>
      </p:sp>
    </p:spTree>
    <p:extLst>
      <p:ext uri="{BB962C8B-B14F-4D97-AF65-F5344CB8AC3E}">
        <p14:creationId xmlns:p14="http://schemas.microsoft.com/office/powerpoint/2010/main" val="219614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字方塊 1"/>
          <p:cNvSpPr txBox="1">
            <a:spLocks noChangeArrowheads="1"/>
          </p:cNvSpPr>
          <p:nvPr/>
        </p:nvSpPr>
        <p:spPr bwMode="auto">
          <a:xfrm>
            <a:off x="827584" y="980728"/>
            <a:ext cx="7416427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感謝大家的</a:t>
            </a:r>
            <a:r>
              <a:rPr kumimoji="0"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配合</a:t>
            </a:r>
            <a:r>
              <a:rPr kumimoji="0"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kumimoji="0"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endParaRPr kumimoji="0"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endParaRPr kumimoji="0"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r>
              <a:rPr kumimoji="0" lang="zh-TW" altLang="en-US" sz="28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繳交資料</a:t>
            </a:r>
            <a:endParaRPr kumimoji="0" lang="en-US" altLang="zh-TW" sz="2800" b="1" dirty="0" smtClean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r>
              <a:rPr kumimoji="0" lang="zh-TW" altLang="en-US" sz="28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請至</a:t>
            </a:r>
            <a:r>
              <a:rPr kumimoji="0" lang="zh-TW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人文</a:t>
            </a:r>
            <a:r>
              <a:rPr kumimoji="0" lang="zh-TW" altLang="en-US" sz="28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書院</a:t>
            </a:r>
            <a:r>
              <a:rPr kumimoji="0" lang="en-US" altLang="zh-TW" sz="28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913</a:t>
            </a:r>
            <a:r>
              <a:rPr kumimoji="0" lang="zh-TW" altLang="en-US" sz="2800" b="1" dirty="0" smtClean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辦公室</a:t>
            </a:r>
            <a:r>
              <a:rPr kumimoji="0"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kumimoji="0"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kumimoji="0"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endParaRPr kumimoji="0"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r>
              <a:rPr kumimoji="0"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如有任何問題，歡迎撥打</a:t>
            </a:r>
            <a:r>
              <a:rPr kumimoji="0"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學校電話</a:t>
            </a:r>
          </a:p>
          <a:p>
            <a:pPr algn="ctr" eaLnBrk="1" hangingPunct="1"/>
            <a:r>
              <a:rPr kumimoji="0"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04 2701 6855</a:t>
            </a:r>
            <a:r>
              <a:rPr kumimoji="0"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轉接</a:t>
            </a:r>
            <a:r>
              <a:rPr kumimoji="0" lang="en-US" altLang="zh-TW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8814</a:t>
            </a:r>
            <a:r>
              <a:rPr kumimoji="0"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詢問</a:t>
            </a:r>
            <a:endParaRPr kumimoji="0"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hangingPunct="1"/>
            <a:r>
              <a:rPr kumimoji="0"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謝謝</a:t>
            </a:r>
            <a:r>
              <a:rPr kumimoji="0"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大家！</a:t>
            </a:r>
          </a:p>
        </p:txBody>
      </p:sp>
      <p:sp>
        <p:nvSpPr>
          <p:cNvPr id="34819" name="文字方塊 2"/>
          <p:cNvSpPr txBox="1">
            <a:spLocks noChangeArrowheads="1"/>
          </p:cNvSpPr>
          <p:nvPr/>
        </p:nvSpPr>
        <p:spPr bwMode="auto">
          <a:xfrm>
            <a:off x="5508104" y="6093296"/>
            <a:ext cx="1655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zh-TW" altLang="en-US" dirty="0">
                <a:latin typeface="Lucida Sans Unicode" pitchFamily="34" charset="0"/>
                <a:ea typeface="微軟正黑體" pitchFamily="34" charset="-120"/>
              </a:rPr>
              <a:t>教學發展中心</a:t>
            </a:r>
          </a:p>
        </p:txBody>
      </p:sp>
    </p:spTree>
    <p:extLst>
      <p:ext uri="{BB962C8B-B14F-4D97-AF65-F5344CB8AC3E}">
        <p14:creationId xmlns:p14="http://schemas.microsoft.com/office/powerpoint/2010/main" val="4275081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50994</TotalTime>
  <Words>1249</Words>
  <Application>Microsoft Office PowerPoint</Application>
  <PresentationFormat>如螢幕大小 (4:3)</PresentationFormat>
  <Paragraphs>199</Paragraphs>
  <Slides>23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4" baseType="lpstr">
      <vt:lpstr>Microsoft JhengHei</vt:lpstr>
      <vt:lpstr>Microsoft JhengHei</vt:lpstr>
      <vt:lpstr>新細明體</vt:lpstr>
      <vt:lpstr>標楷體</vt:lpstr>
      <vt:lpstr>Arial</vt:lpstr>
      <vt:lpstr>Calibri</vt:lpstr>
      <vt:lpstr>Lucida Sans Unicode</vt:lpstr>
      <vt:lpstr>Trebuchet MS</vt:lpstr>
      <vt:lpstr>Wingdings</vt:lpstr>
      <vt:lpstr>Wingdings 3</vt:lpstr>
      <vt:lpstr>多面向</vt:lpstr>
      <vt:lpstr>教學助理制度之介紹、 職責、注意事項</vt:lpstr>
      <vt:lpstr>目錄</vt:lpstr>
      <vt:lpstr>PowerPoint 簡報</vt:lpstr>
      <vt:lpstr>PowerPoint 簡報</vt:lpstr>
      <vt:lpstr>PowerPoint 簡報</vt:lpstr>
      <vt:lpstr>PowerPoint 簡報</vt:lpstr>
      <vt:lpstr>PowerPoint 簡報</vt:lpstr>
      <vt:lpstr>教學助理介紹</vt:lpstr>
      <vt:lpstr>教學助理分類</vt:lpstr>
      <vt:lpstr>教學助理職責</vt:lpstr>
      <vt:lpstr>教學助理繳交文件及時程</vt:lpstr>
      <vt:lpstr>教學助理薪資計算</vt:lpstr>
      <vt:lpstr>教學助理附件表單說明</vt:lpstr>
      <vt:lpstr>附件表單範本及注意事項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教學助理制度之介紹、 職責、注意事項</dc:title>
  <dc:creator>user</dc:creator>
  <cp:lastModifiedBy>User</cp:lastModifiedBy>
  <cp:revision>427</cp:revision>
  <cp:lastPrinted>2025-10-13T00:26:45Z</cp:lastPrinted>
  <dcterms:created xsi:type="dcterms:W3CDTF">2014-09-29T07:53:26Z</dcterms:created>
  <dcterms:modified xsi:type="dcterms:W3CDTF">2026-10-21T05:34:17Z</dcterms:modified>
</cp:coreProperties>
</file>